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6"/>
  </p:notesMasterIdLst>
  <p:sldIdLst>
    <p:sldId id="262" r:id="rId5"/>
    <p:sldId id="259" r:id="rId6"/>
    <p:sldId id="260" r:id="rId7"/>
    <p:sldId id="269" r:id="rId8"/>
    <p:sldId id="270" r:id="rId9"/>
    <p:sldId id="273" r:id="rId10"/>
    <p:sldId id="275" r:id="rId11"/>
    <p:sldId id="291" r:id="rId12"/>
    <p:sldId id="277" r:id="rId13"/>
    <p:sldId id="279" r:id="rId14"/>
    <p:sldId id="272" r:id="rId15"/>
    <p:sldId id="293" r:id="rId16"/>
    <p:sldId id="280" r:id="rId17"/>
    <p:sldId id="281" r:id="rId18"/>
    <p:sldId id="282" r:id="rId19"/>
    <p:sldId id="283" r:id="rId20"/>
    <p:sldId id="284" r:id="rId21"/>
    <p:sldId id="295" r:id="rId22"/>
    <p:sldId id="298" r:id="rId23"/>
    <p:sldId id="296" r:id="rId24"/>
    <p:sldId id="268" r:id="rId25"/>
  </p:sldIdLst>
  <p:sldSz cx="12192000" cy="6858000"/>
  <p:notesSz cx="6797675" cy="9926638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204B"/>
    <a:srgbClr val="6F09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0BA0DC4F-D496-F246-1699-F12A5F931B0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2A151909-D490-4772-CAF1-50B7194B479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DB7CBD1-CABD-4047-93EB-A27CFF7789AB}" type="datetimeFigureOut">
              <a:rPr lang="cs-CZ"/>
              <a:pPr>
                <a:defRPr/>
              </a:pPr>
              <a:t>16.04.2025</a:t>
            </a:fld>
            <a:endParaRPr lang="cs-CZ"/>
          </a:p>
        </p:txBody>
      </p:sp>
      <p:sp>
        <p:nvSpPr>
          <p:cNvPr id="4" name="Zástupný symbol pro obrázek snímku 3">
            <a:extLst>
              <a:ext uri="{FF2B5EF4-FFF2-40B4-BE49-F238E27FC236}">
                <a16:creationId xmlns:a16="http://schemas.microsoft.com/office/drawing/2014/main" id="{2A1366B2-AA29-EAB2-ACF2-3E79AC5A070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/>
          </a:p>
        </p:txBody>
      </p:sp>
      <p:sp>
        <p:nvSpPr>
          <p:cNvPr id="5" name="Zástupný symbol pro poznámky 4">
            <a:extLst>
              <a:ext uri="{FF2B5EF4-FFF2-40B4-BE49-F238E27FC236}">
                <a16:creationId xmlns:a16="http://schemas.microsoft.com/office/drawing/2014/main" id="{1E2910DD-895B-A199-5855-52B53AB90D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noProof="0"/>
              <a:t>Po kliknutí můžete upravovat styly textu v předloze.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07EC35F-10A8-16E1-298B-0B5E617D43C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40CC6F4-8035-BF5B-A215-24CBA07627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F5F6142-0C6A-4638-935C-885C92B582C7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solidFill>
          <a:srgbClr val="BC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6">
            <a:extLst>
              <a:ext uri="{FF2B5EF4-FFF2-40B4-BE49-F238E27FC236}">
                <a16:creationId xmlns:a16="http://schemas.microsoft.com/office/drawing/2014/main" id="{192C39B9-6ACD-0A30-EB2E-A7636AB2DD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4488" y="482600"/>
            <a:ext cx="5497512" cy="549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38200" y="1147415"/>
            <a:ext cx="6414247" cy="2387600"/>
          </a:xfrm>
        </p:spPr>
        <p:txBody>
          <a:bodyPr anchor="b"/>
          <a:lstStyle>
            <a:lvl1pPr algn="l">
              <a:defRPr sz="6000" b="1" i="0" cap="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838200" y="3627090"/>
            <a:ext cx="6414247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B89F73E5-6893-3C35-ECE4-B02B2091B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F092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BCD2EBC-3545-4D7C-8862-7443B6778AA7}" type="datetime1">
              <a:rPr lang="cs-CZ"/>
              <a:pPr>
                <a:defRPr/>
              </a:pPr>
              <a:t>16.04.2025</a:t>
            </a:fld>
            <a:r>
              <a:rPr lang="cs-CZ"/>
              <a:t> asdas</a:t>
            </a:r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DB263AF7-A1C5-4A09-09F2-49D08DEAD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F092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445A2EDB-03E1-DADE-81CA-B52480704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2AB17-BD2E-4378-A20D-FF96E606877E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20797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6">
            <a:extLst>
              <a:ext uri="{FF2B5EF4-FFF2-40B4-BE49-F238E27FC236}">
                <a16:creationId xmlns:a16="http://schemas.microsoft.com/office/drawing/2014/main" id="{0519A9A0-2EE6-9FF5-5C56-E57E1DE5D8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175" y="296863"/>
            <a:ext cx="2266950" cy="226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676120"/>
            <a:ext cx="10515600" cy="1989884"/>
          </a:xfrm>
        </p:spPr>
        <p:txBody>
          <a:bodyPr anchor="b">
            <a:normAutofit/>
          </a:bodyPr>
          <a:lstStyle>
            <a:lvl1pPr algn="ctr">
              <a:defRPr sz="4800" cap="all" baseline="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/>
          <p:cNvSpPr>
            <a:spLocks noGrp="1"/>
          </p:cNvSpPr>
          <p:nvPr>
            <p:ph type="body" idx="1"/>
          </p:nvPr>
        </p:nvSpPr>
        <p:spPr>
          <a:xfrm>
            <a:off x="831850" y="3692992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EA14DDC4-D3AD-2D04-98E1-74BD7A794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FB652-B4FA-4919-A3ED-11E91F5E36A6}" type="datetime1">
              <a:rPr lang="cs-CZ"/>
              <a:pPr>
                <a:defRPr/>
              </a:pPr>
              <a:t>16.04.2025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D4974A6D-6DC7-611B-9939-B8B7324D5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39D1AFA6-C12A-38FF-D647-D2813AFA2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0E6FD8-E6CF-4076-8D8C-E820D5308E88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952607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6">
            <a:extLst>
              <a:ext uri="{FF2B5EF4-FFF2-40B4-BE49-F238E27FC236}">
                <a16:creationId xmlns:a16="http://schemas.microsoft.com/office/drawing/2014/main" id="{61BDFF01-7153-958C-9F6A-E92CD8F43D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7875" y="136525"/>
            <a:ext cx="1685925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431306" cy="1325563"/>
          </a:xfrm>
        </p:spPr>
        <p:txBody>
          <a:bodyPr>
            <a:normAutofit/>
          </a:bodyPr>
          <a:lstStyle>
            <a:lvl1pPr>
              <a:defRPr sz="4200" cap="all" baseline="0">
                <a:solidFill>
                  <a:srgbClr val="BC204B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04F33663-DE2F-B65E-38C5-4C0DD9160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E632E-AC9E-478B-BA25-C975F19C35C6}" type="datetime1">
              <a:rPr lang="cs-CZ"/>
              <a:pPr>
                <a:defRPr/>
              </a:pPr>
              <a:t>16.04.2025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CEB9CE45-CB09-51B2-13E5-0A0C30021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3A96313A-AE08-6E46-403D-6B88746A8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5604E-634C-48F8-B0B5-E9E4024B3D26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526302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6">
            <a:extLst>
              <a:ext uri="{FF2B5EF4-FFF2-40B4-BE49-F238E27FC236}">
                <a16:creationId xmlns:a16="http://schemas.microsoft.com/office/drawing/2014/main" id="{7A101BAC-F9CE-C667-1315-13E387EEE6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7875" y="136525"/>
            <a:ext cx="1685925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ástupný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431306" cy="1325563"/>
          </a:xfrm>
        </p:spPr>
        <p:txBody>
          <a:bodyPr>
            <a:normAutofit/>
          </a:bodyPr>
          <a:lstStyle>
            <a:lvl1pPr>
              <a:defRPr sz="4200" cap="all" baseline="0">
                <a:solidFill>
                  <a:srgbClr val="BC204B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4099127-0C4A-A5B5-51E2-033034217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E37863-E280-4CE0-BDF9-2E3D17C55BBA}" type="datetime1">
              <a:rPr lang="cs-CZ"/>
              <a:pPr>
                <a:defRPr/>
              </a:pPr>
              <a:t>16.04.2025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AC2CE3F-581B-9C8A-3B93-708C06295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A58EEDE-70C7-2EAA-D0ED-A2C8E6062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C1771-1F95-4089-9DF6-D741A5829FF7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298930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6">
            <a:extLst>
              <a:ext uri="{FF2B5EF4-FFF2-40B4-BE49-F238E27FC236}">
                <a16:creationId xmlns:a16="http://schemas.microsoft.com/office/drawing/2014/main" id="{FAC6A399-83B2-C928-6F17-5E31968983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7875" y="136525"/>
            <a:ext cx="1685925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ástupný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0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431306" cy="1325563"/>
          </a:xfrm>
        </p:spPr>
        <p:txBody>
          <a:bodyPr>
            <a:normAutofit/>
          </a:bodyPr>
          <a:lstStyle>
            <a:lvl1pPr>
              <a:defRPr sz="4200" cap="all" baseline="0">
                <a:solidFill>
                  <a:srgbClr val="BC204B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1FBD30AD-7F3E-93E5-EEEB-3B87644C3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465449-ADE9-4CAC-A90D-A6D9BC00CAA5}" type="datetime1">
              <a:rPr lang="cs-CZ"/>
              <a:pPr>
                <a:defRPr/>
              </a:pPr>
              <a:t>16.04.2025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3DD4635-9841-C16D-7D21-994F347C8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96DF0F67-CF61-C07E-9240-899044132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3A559-F54D-4EA8-8D35-EA2C114A64B7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431928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6">
            <a:extLst>
              <a:ext uri="{FF2B5EF4-FFF2-40B4-BE49-F238E27FC236}">
                <a16:creationId xmlns:a16="http://schemas.microsoft.com/office/drawing/2014/main" id="{A5367103-8BA7-3BC9-C8B4-4DD49D4E04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7875" y="136525"/>
            <a:ext cx="1685925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431306" cy="1325563"/>
          </a:xfrm>
        </p:spPr>
        <p:txBody>
          <a:bodyPr>
            <a:normAutofit/>
          </a:bodyPr>
          <a:lstStyle>
            <a:lvl1pPr>
              <a:defRPr sz="4200" cap="all" baseline="0">
                <a:solidFill>
                  <a:srgbClr val="BC204B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4D070B33-202C-E289-C946-8C8FF239B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B3635-8E08-4715-A1CD-C89174081559}" type="datetime1">
              <a:rPr lang="cs-CZ"/>
              <a:pPr>
                <a:defRPr/>
              </a:pPr>
              <a:t>16.04.2025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E0A1780-72F6-1E4E-53A4-FE11A8793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27269FC0-7443-EA10-F4E8-2AF0C0743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596057-6BAB-4814-BDF2-630591FB1A6E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290685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ál 4">
            <a:extLst>
              <a:ext uri="{FF2B5EF4-FFF2-40B4-BE49-F238E27FC236}">
                <a16:creationId xmlns:a16="http://schemas.microsoft.com/office/drawing/2014/main" id="{60BBE795-6CDE-49E0-F0F1-0004510805D4}"/>
              </a:ext>
            </a:extLst>
          </p:cNvPr>
          <p:cNvSpPr/>
          <p:nvPr userDrawn="1"/>
        </p:nvSpPr>
        <p:spPr>
          <a:xfrm>
            <a:off x="1509713" y="2584450"/>
            <a:ext cx="3294062" cy="3284538"/>
          </a:xfrm>
          <a:prstGeom prst="ellipse">
            <a:avLst/>
          </a:prstGeom>
          <a:solidFill>
            <a:srgbClr val="BC2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E0FBC048-AE47-F101-729B-F296A109DA5E}"/>
              </a:ext>
            </a:extLst>
          </p:cNvPr>
          <p:cNvSpPr/>
          <p:nvPr userDrawn="1"/>
        </p:nvSpPr>
        <p:spPr>
          <a:xfrm>
            <a:off x="0" y="0"/>
            <a:ext cx="3128963" cy="5868988"/>
          </a:xfrm>
          <a:prstGeom prst="rect">
            <a:avLst/>
          </a:prstGeom>
          <a:solidFill>
            <a:srgbClr val="BC2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01E0511A-732E-1703-FA69-8000FE96F332}"/>
              </a:ext>
            </a:extLst>
          </p:cNvPr>
          <p:cNvSpPr/>
          <p:nvPr userDrawn="1"/>
        </p:nvSpPr>
        <p:spPr>
          <a:xfrm>
            <a:off x="11113" y="0"/>
            <a:ext cx="4792662" cy="4251325"/>
          </a:xfrm>
          <a:prstGeom prst="rect">
            <a:avLst/>
          </a:prstGeom>
          <a:solidFill>
            <a:srgbClr val="BC2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9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pic>
        <p:nvPicPr>
          <p:cNvPr id="8" name="Obrázek 9">
            <a:extLst>
              <a:ext uri="{FF2B5EF4-FFF2-40B4-BE49-F238E27FC236}">
                <a16:creationId xmlns:a16="http://schemas.microsoft.com/office/drawing/2014/main" id="{831AF692-096D-CC58-5F33-A39A6AB5C0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13" y="136525"/>
            <a:ext cx="1684337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1464142"/>
            <a:ext cx="3543953" cy="1600200"/>
          </a:xfrm>
        </p:spPr>
        <p:txBody>
          <a:bodyPr anchor="b"/>
          <a:lstStyle>
            <a:lvl1pPr>
              <a:defRPr sz="3200" cap="all" baseline="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/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/>
          <p:cNvSpPr>
            <a:spLocks noGrp="1"/>
          </p:cNvSpPr>
          <p:nvPr>
            <p:ph type="body" sz="half" idx="2"/>
          </p:nvPr>
        </p:nvSpPr>
        <p:spPr>
          <a:xfrm>
            <a:off x="839788" y="3064343"/>
            <a:ext cx="3543953" cy="2377610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9" name="Zástupný symbol pro datum 4">
            <a:extLst>
              <a:ext uri="{FF2B5EF4-FFF2-40B4-BE49-F238E27FC236}">
                <a16:creationId xmlns:a16="http://schemas.microsoft.com/office/drawing/2014/main" id="{05B94141-41EE-129F-B0A5-67CC1332E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E2E259-EFA0-46CA-9316-D9E6643D348C}" type="datetime1">
              <a:rPr lang="cs-CZ"/>
              <a:pPr>
                <a:defRPr/>
              </a:pPr>
              <a:t>16.04.2025</a:t>
            </a:fld>
            <a:endParaRPr lang="cs-CZ"/>
          </a:p>
        </p:txBody>
      </p:sp>
      <p:sp>
        <p:nvSpPr>
          <p:cNvPr id="10" name="Zástupný symbol pro zápatí 5">
            <a:extLst>
              <a:ext uri="{FF2B5EF4-FFF2-40B4-BE49-F238E27FC236}">
                <a16:creationId xmlns:a16="http://schemas.microsoft.com/office/drawing/2014/main" id="{8E1D66BA-49DC-C185-F5F5-AE086B320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1" name="Zástupný symbol pro číslo snímku 6">
            <a:extLst>
              <a:ext uri="{FF2B5EF4-FFF2-40B4-BE49-F238E27FC236}">
                <a16:creationId xmlns:a16="http://schemas.microsoft.com/office/drawing/2014/main" id="{30487892-59D5-A8B5-0E7D-AD9498063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D8BB94-BA07-4ED6-8639-A3B454B37AD9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924048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ek vlevo obsah vpravo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6">
            <a:extLst>
              <a:ext uri="{FF2B5EF4-FFF2-40B4-BE49-F238E27FC236}">
                <a16:creationId xmlns:a16="http://schemas.microsoft.com/office/drawing/2014/main" id="{7EC42D8C-A54E-3F1E-B50C-331F18E376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13" y="136525"/>
            <a:ext cx="1684337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Nadpis 1"/>
          <p:cNvSpPr>
            <a:spLocks noGrp="1"/>
          </p:cNvSpPr>
          <p:nvPr>
            <p:ph type="title"/>
          </p:nvPr>
        </p:nvSpPr>
        <p:spPr>
          <a:xfrm>
            <a:off x="839788" y="1464142"/>
            <a:ext cx="3543953" cy="1600200"/>
          </a:xfrm>
        </p:spPr>
        <p:txBody>
          <a:bodyPr anchor="b"/>
          <a:lstStyle>
            <a:lvl1pPr>
              <a:defRPr sz="3200" cap="all" baseline="0">
                <a:solidFill>
                  <a:srgbClr val="BC204B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9" name="Zástupný text 3"/>
          <p:cNvSpPr>
            <a:spLocks noGrp="1"/>
          </p:cNvSpPr>
          <p:nvPr>
            <p:ph type="body" sz="half" idx="2"/>
          </p:nvPr>
        </p:nvSpPr>
        <p:spPr>
          <a:xfrm>
            <a:off x="839788" y="3064343"/>
            <a:ext cx="3543953" cy="2377610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11" name="Zástupný obsah 2"/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3" name="Zástupný symbol pro datum 4">
            <a:extLst>
              <a:ext uri="{FF2B5EF4-FFF2-40B4-BE49-F238E27FC236}">
                <a16:creationId xmlns:a16="http://schemas.microsoft.com/office/drawing/2014/main" id="{9C5EED9D-3AB9-31EE-586C-172DAF9FE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27211C-E81A-46B3-994F-8DE3ED3791CF}" type="datetime1">
              <a:rPr lang="cs-CZ"/>
              <a:pPr>
                <a:defRPr/>
              </a:pPr>
              <a:t>16.04.2025</a:t>
            </a:fld>
            <a:endParaRPr lang="cs-CZ"/>
          </a:p>
        </p:txBody>
      </p:sp>
      <p:sp>
        <p:nvSpPr>
          <p:cNvPr id="4" name="Zástupný symbol pro zápatí 5">
            <a:extLst>
              <a:ext uri="{FF2B5EF4-FFF2-40B4-BE49-F238E27FC236}">
                <a16:creationId xmlns:a16="http://schemas.microsoft.com/office/drawing/2014/main" id="{86E846E9-E696-7957-377D-EC4A47B68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6">
            <a:extLst>
              <a:ext uri="{FF2B5EF4-FFF2-40B4-BE49-F238E27FC236}">
                <a16:creationId xmlns:a16="http://schemas.microsoft.com/office/drawing/2014/main" id="{D1157A88-7238-AA2C-F310-2EBF76EBA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D04112-1282-403F-99D3-9FA67F5CFB43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523506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s titulkem vle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6">
            <a:extLst>
              <a:ext uri="{FF2B5EF4-FFF2-40B4-BE49-F238E27FC236}">
                <a16:creationId xmlns:a16="http://schemas.microsoft.com/office/drawing/2014/main" id="{6DFF87C0-265D-49C4-483E-E26B5945A6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13" y="136525"/>
            <a:ext cx="1684337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ástupný symbol obrázk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cs-CZ" noProof="0"/>
              <a:t>Kliknutím na ikonu přidáte obrázek.</a:t>
            </a:r>
          </a:p>
        </p:txBody>
      </p:sp>
      <p:sp>
        <p:nvSpPr>
          <p:cNvPr id="8" name="Nadpis 1"/>
          <p:cNvSpPr>
            <a:spLocks noGrp="1"/>
          </p:cNvSpPr>
          <p:nvPr>
            <p:ph type="title"/>
          </p:nvPr>
        </p:nvSpPr>
        <p:spPr>
          <a:xfrm>
            <a:off x="839788" y="1464142"/>
            <a:ext cx="3543953" cy="1600200"/>
          </a:xfrm>
        </p:spPr>
        <p:txBody>
          <a:bodyPr anchor="b"/>
          <a:lstStyle>
            <a:lvl1pPr>
              <a:defRPr sz="3200" cap="all" baseline="0">
                <a:solidFill>
                  <a:srgbClr val="BC204B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9" name="Zástupný text 3"/>
          <p:cNvSpPr>
            <a:spLocks noGrp="1"/>
          </p:cNvSpPr>
          <p:nvPr>
            <p:ph type="body" sz="half" idx="2"/>
          </p:nvPr>
        </p:nvSpPr>
        <p:spPr>
          <a:xfrm>
            <a:off x="839788" y="3064343"/>
            <a:ext cx="3543953" cy="2377610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4">
            <a:extLst>
              <a:ext uri="{FF2B5EF4-FFF2-40B4-BE49-F238E27FC236}">
                <a16:creationId xmlns:a16="http://schemas.microsoft.com/office/drawing/2014/main" id="{82C02388-0F7F-5360-BF63-6D3378C7A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FE379-2852-42EA-BEE4-8F033E91E022}" type="datetime1">
              <a:rPr lang="cs-CZ"/>
              <a:pPr>
                <a:defRPr/>
              </a:pPr>
              <a:t>16.04.2025</a:t>
            </a:fld>
            <a:endParaRPr lang="cs-CZ"/>
          </a:p>
        </p:txBody>
      </p:sp>
      <p:sp>
        <p:nvSpPr>
          <p:cNvPr id="5" name="Zástupný symbol pro zápatí 5">
            <a:extLst>
              <a:ext uri="{FF2B5EF4-FFF2-40B4-BE49-F238E27FC236}">
                <a16:creationId xmlns:a16="http://schemas.microsoft.com/office/drawing/2014/main" id="{68E14A64-04D1-D10A-DBF9-67835C9B8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6">
            <a:extLst>
              <a:ext uri="{FF2B5EF4-FFF2-40B4-BE49-F238E27FC236}">
                <a16:creationId xmlns:a16="http://schemas.microsoft.com/office/drawing/2014/main" id="{1882382F-FA4A-3B74-AFD0-316BB3B3F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02975-CEA4-4BFF-AF77-FA650CF16A8A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180897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s titulkem 3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rázku 2"/>
          <p:cNvSpPr>
            <a:spLocks noGrp="1"/>
          </p:cNvSpPr>
          <p:nvPr>
            <p:ph type="pic" idx="1"/>
          </p:nvPr>
        </p:nvSpPr>
        <p:spPr>
          <a:xfrm>
            <a:off x="8011414" y="365125"/>
            <a:ext cx="3348000" cy="4874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cs-CZ" noProof="0"/>
              <a:t>Kliknutím na ikonu přidáte obrázek.</a:t>
            </a:r>
          </a:p>
        </p:txBody>
      </p:sp>
      <p:sp>
        <p:nvSpPr>
          <p:cNvPr id="13" name="Zástupný symbol obrázku 2"/>
          <p:cNvSpPr>
            <a:spLocks noGrp="1"/>
          </p:cNvSpPr>
          <p:nvPr>
            <p:ph type="pic" idx="13"/>
          </p:nvPr>
        </p:nvSpPr>
        <p:spPr>
          <a:xfrm>
            <a:off x="836611" y="365125"/>
            <a:ext cx="3348000" cy="4874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cs-CZ" noProof="0"/>
              <a:t>Kliknutím na ikonu přidáte obrázek.</a:t>
            </a:r>
          </a:p>
        </p:txBody>
      </p:sp>
      <p:sp>
        <p:nvSpPr>
          <p:cNvPr id="8" name="Zástupný symbol obrázku 2"/>
          <p:cNvSpPr>
            <a:spLocks noGrp="1"/>
          </p:cNvSpPr>
          <p:nvPr>
            <p:ph type="pic" idx="14"/>
          </p:nvPr>
        </p:nvSpPr>
        <p:spPr>
          <a:xfrm>
            <a:off x="4424012" y="365125"/>
            <a:ext cx="3348000" cy="4874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cs-CZ" noProof="0"/>
              <a:t>Kliknutím na ikonu přidáte obrázek.</a:t>
            </a:r>
          </a:p>
        </p:txBody>
      </p:sp>
      <p:sp>
        <p:nvSpPr>
          <p:cNvPr id="10" name="Zástupný obsah 2"/>
          <p:cNvSpPr>
            <a:spLocks noGrp="1"/>
          </p:cNvSpPr>
          <p:nvPr>
            <p:ph idx="15"/>
          </p:nvPr>
        </p:nvSpPr>
        <p:spPr>
          <a:xfrm>
            <a:off x="838200" y="5423647"/>
            <a:ext cx="3346411" cy="753316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1" name="Zástupný obsah 2"/>
          <p:cNvSpPr>
            <a:spLocks noGrp="1"/>
          </p:cNvSpPr>
          <p:nvPr>
            <p:ph idx="16"/>
          </p:nvPr>
        </p:nvSpPr>
        <p:spPr>
          <a:xfrm>
            <a:off x="4422794" y="5423647"/>
            <a:ext cx="3346411" cy="753316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2" name="Zástupný obsah 2"/>
          <p:cNvSpPr>
            <a:spLocks noGrp="1"/>
          </p:cNvSpPr>
          <p:nvPr>
            <p:ph idx="17"/>
          </p:nvPr>
        </p:nvSpPr>
        <p:spPr>
          <a:xfrm>
            <a:off x="8007389" y="5423647"/>
            <a:ext cx="3346411" cy="753316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2" name="Zástupný symbol pro datum 3">
            <a:extLst>
              <a:ext uri="{FF2B5EF4-FFF2-40B4-BE49-F238E27FC236}">
                <a16:creationId xmlns:a16="http://schemas.microsoft.com/office/drawing/2014/main" id="{1C643B6C-21A9-7DE3-B993-FF41C26A48FC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7F847B-63F5-414F-AB2C-679E82D9ECBC}" type="datetime1">
              <a:rPr lang="cs-CZ"/>
              <a:pPr>
                <a:defRPr/>
              </a:pPr>
              <a:t>16.04.2025</a:t>
            </a:fld>
            <a:endParaRPr lang="cs-CZ"/>
          </a:p>
        </p:txBody>
      </p:sp>
      <p:sp>
        <p:nvSpPr>
          <p:cNvPr id="4" name="Zástupný symbol pro zápatí 4">
            <a:extLst>
              <a:ext uri="{FF2B5EF4-FFF2-40B4-BE49-F238E27FC236}">
                <a16:creationId xmlns:a16="http://schemas.microsoft.com/office/drawing/2014/main" id="{84697E03-C793-199C-AE4F-93C13686F88C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A22BE508-54BB-2AC6-54E7-A9C81FF115C7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21C29-8A63-41EF-9E97-78BDA1DFBD26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081338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s titulkem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rázku 2"/>
          <p:cNvSpPr>
            <a:spLocks noGrp="1"/>
          </p:cNvSpPr>
          <p:nvPr>
            <p:ph type="pic" idx="1"/>
          </p:nvPr>
        </p:nvSpPr>
        <p:spPr>
          <a:xfrm>
            <a:off x="6275294" y="365125"/>
            <a:ext cx="5080094" cy="4874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cs-CZ" noProof="0"/>
              <a:t>Kliknutím na ikonu přidáte obrázek.</a:t>
            </a:r>
          </a:p>
        </p:txBody>
      </p:sp>
      <p:sp>
        <p:nvSpPr>
          <p:cNvPr id="13" name="Zástupný symbol obrázku 2"/>
          <p:cNvSpPr>
            <a:spLocks noGrp="1"/>
          </p:cNvSpPr>
          <p:nvPr>
            <p:ph type="pic" idx="13"/>
          </p:nvPr>
        </p:nvSpPr>
        <p:spPr>
          <a:xfrm>
            <a:off x="836612" y="365125"/>
            <a:ext cx="5080094" cy="4874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cs-CZ" noProof="0"/>
              <a:t>Kliknutím na ikonu přidáte obrázek.</a:t>
            </a:r>
          </a:p>
        </p:txBody>
      </p:sp>
      <p:sp>
        <p:nvSpPr>
          <p:cNvPr id="15" name="Zástupný obsah 2"/>
          <p:cNvSpPr>
            <a:spLocks noGrp="1"/>
          </p:cNvSpPr>
          <p:nvPr>
            <p:ph idx="15"/>
          </p:nvPr>
        </p:nvSpPr>
        <p:spPr>
          <a:xfrm>
            <a:off x="838200" y="5423647"/>
            <a:ext cx="5078506" cy="753316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6" name="Zástupný obsah 2"/>
          <p:cNvSpPr>
            <a:spLocks noGrp="1"/>
          </p:cNvSpPr>
          <p:nvPr>
            <p:ph idx="16"/>
          </p:nvPr>
        </p:nvSpPr>
        <p:spPr>
          <a:xfrm>
            <a:off x="6275294" y="5432106"/>
            <a:ext cx="5078506" cy="753316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2" name="Zástupný symbol pro datum 3">
            <a:extLst>
              <a:ext uri="{FF2B5EF4-FFF2-40B4-BE49-F238E27FC236}">
                <a16:creationId xmlns:a16="http://schemas.microsoft.com/office/drawing/2014/main" id="{657932B4-BC03-0274-C7B3-00367EA70DD7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E4EE8-3FD5-4FFA-A753-D855E645F281}" type="datetime1">
              <a:rPr lang="cs-CZ"/>
              <a:pPr>
                <a:defRPr/>
              </a:pPr>
              <a:t>16.04.2025</a:t>
            </a:fld>
            <a:endParaRPr lang="cs-CZ"/>
          </a:p>
        </p:txBody>
      </p:sp>
      <p:sp>
        <p:nvSpPr>
          <p:cNvPr id="4" name="Zástupný symbol pro zápatí 4">
            <a:extLst>
              <a:ext uri="{FF2B5EF4-FFF2-40B4-BE49-F238E27FC236}">
                <a16:creationId xmlns:a16="http://schemas.microsoft.com/office/drawing/2014/main" id="{42BE91BC-CB9C-5E27-3792-FF9A4522063E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19746CDF-0BC1-1F38-A9CD-B98027A1C390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C9D9D-F73F-4A03-BBFC-22105393EE13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7544913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s titulkem 1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6">
            <a:extLst>
              <a:ext uri="{FF2B5EF4-FFF2-40B4-BE49-F238E27FC236}">
                <a16:creationId xmlns:a16="http://schemas.microsoft.com/office/drawing/2014/main" id="{F4D0CF2F-AF9E-C9A6-DBAE-E1096F6BF2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7875" y="136525"/>
            <a:ext cx="1685925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Zástupný symbol obrázku 2"/>
          <p:cNvSpPr>
            <a:spLocks noGrp="1"/>
          </p:cNvSpPr>
          <p:nvPr>
            <p:ph type="pic" idx="13"/>
          </p:nvPr>
        </p:nvSpPr>
        <p:spPr>
          <a:xfrm>
            <a:off x="836611" y="365125"/>
            <a:ext cx="10515600" cy="4874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cs-CZ" noProof="0"/>
              <a:t>Kliknutím na ikonu přidáte obrázek.</a:t>
            </a:r>
          </a:p>
        </p:txBody>
      </p:sp>
      <p:sp>
        <p:nvSpPr>
          <p:cNvPr id="19" name="Zástupný obsah 2"/>
          <p:cNvSpPr>
            <a:spLocks noGrp="1"/>
          </p:cNvSpPr>
          <p:nvPr>
            <p:ph idx="15"/>
          </p:nvPr>
        </p:nvSpPr>
        <p:spPr>
          <a:xfrm>
            <a:off x="838200" y="5423647"/>
            <a:ext cx="10515600" cy="753316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3" name="Zástupný symbol pro datum 4">
            <a:extLst>
              <a:ext uri="{FF2B5EF4-FFF2-40B4-BE49-F238E27FC236}">
                <a16:creationId xmlns:a16="http://schemas.microsoft.com/office/drawing/2014/main" id="{E46FE0B2-4933-B571-4CA6-D378A805E110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30982-CB45-4673-A8EF-74F91F459A6B}" type="datetime1">
              <a:rPr lang="cs-CZ"/>
              <a:pPr>
                <a:defRPr/>
              </a:pPr>
              <a:t>16.04.2025</a:t>
            </a:fld>
            <a:endParaRPr lang="cs-CZ"/>
          </a:p>
        </p:txBody>
      </p:sp>
      <p:sp>
        <p:nvSpPr>
          <p:cNvPr id="4" name="Zástupný symbol pro zápatí 5">
            <a:extLst>
              <a:ext uri="{FF2B5EF4-FFF2-40B4-BE49-F238E27FC236}">
                <a16:creationId xmlns:a16="http://schemas.microsoft.com/office/drawing/2014/main" id="{CCEC8252-898E-DB8E-34A6-5629C3D394A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6">
            <a:extLst>
              <a:ext uri="{FF2B5EF4-FFF2-40B4-BE49-F238E27FC236}">
                <a16:creationId xmlns:a16="http://schemas.microsoft.com/office/drawing/2014/main" id="{4D69A26C-F103-25DC-4213-1F1AB8D8B3A2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B038E5-46CF-489F-B62E-2407A4E0796B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245059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zlouč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6">
            <a:extLst>
              <a:ext uri="{FF2B5EF4-FFF2-40B4-BE49-F238E27FC236}">
                <a16:creationId xmlns:a16="http://schemas.microsoft.com/office/drawing/2014/main" id="{4529D346-A8AC-91C8-9D92-1DB21AB1E3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100" y="579438"/>
            <a:ext cx="5753100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Nadpis 1"/>
          <p:cNvSpPr>
            <a:spLocks noGrp="1"/>
          </p:cNvSpPr>
          <p:nvPr>
            <p:ph type="title"/>
          </p:nvPr>
        </p:nvSpPr>
        <p:spPr>
          <a:xfrm>
            <a:off x="831850" y="1676120"/>
            <a:ext cx="10515600" cy="1989884"/>
          </a:xfrm>
        </p:spPr>
        <p:txBody>
          <a:bodyPr anchor="b">
            <a:normAutofit/>
          </a:bodyPr>
          <a:lstStyle>
            <a:lvl1pPr algn="ctr">
              <a:defRPr sz="4800" cap="all" baseline="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16" name="Zástupný text 2"/>
          <p:cNvSpPr>
            <a:spLocks noGrp="1"/>
          </p:cNvSpPr>
          <p:nvPr>
            <p:ph type="body" idx="1"/>
          </p:nvPr>
        </p:nvSpPr>
        <p:spPr>
          <a:xfrm>
            <a:off x="831850" y="3692992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3" name="Zástupný symbol pro datum 3">
            <a:extLst>
              <a:ext uri="{FF2B5EF4-FFF2-40B4-BE49-F238E27FC236}">
                <a16:creationId xmlns:a16="http://schemas.microsoft.com/office/drawing/2014/main" id="{714FD4FB-6A20-EAA9-FB53-B56435A03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D2FC15-ECD2-440C-A4CD-F614DDE09355}" type="datetime1">
              <a:rPr lang="cs-CZ"/>
              <a:pPr>
                <a:defRPr/>
              </a:pPr>
              <a:t>16.04.2025</a:t>
            </a:fld>
            <a:endParaRPr lang="cs-CZ"/>
          </a:p>
        </p:txBody>
      </p:sp>
      <p:sp>
        <p:nvSpPr>
          <p:cNvPr id="4" name="Zástupný symbol pro zápatí 4">
            <a:extLst>
              <a:ext uri="{FF2B5EF4-FFF2-40B4-BE49-F238E27FC236}">
                <a16:creationId xmlns:a16="http://schemas.microsoft.com/office/drawing/2014/main" id="{34433A75-BD60-8EA3-1250-374E812DE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2FC56F03-C245-0336-843A-0CB81712C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BE8B1-D79B-42AC-A13D-E82C1E4D3CDA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768810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nadpis 1">
            <a:extLst>
              <a:ext uri="{FF2B5EF4-FFF2-40B4-BE49-F238E27FC236}">
                <a16:creationId xmlns:a16="http://schemas.microsoft.com/office/drawing/2014/main" id="{0E161A69-8346-6D76-656D-69967BC7C76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styl.</a:t>
            </a:r>
          </a:p>
        </p:txBody>
      </p:sp>
      <p:sp>
        <p:nvSpPr>
          <p:cNvPr id="1027" name="Zástupný text 2">
            <a:extLst>
              <a:ext uri="{FF2B5EF4-FFF2-40B4-BE49-F238E27FC236}">
                <a16:creationId xmlns:a16="http://schemas.microsoft.com/office/drawing/2014/main" id="{D2E70D2C-B08F-31B4-CDC1-B6B77C40533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Po kliknutí můžete upravovat styly textu v předloze.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C63AB4B-3727-B05C-395E-6D1878D765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solidFill>
                  <a:srgbClr val="6F092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639DC28-6112-4B6C-BFE3-96AFC1D99214}" type="datetime1">
              <a:rPr lang="cs-CZ"/>
              <a:pPr>
                <a:defRPr/>
              </a:pPr>
              <a:t>16.04.2025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AB9643A-C3FB-BA6D-5745-3329258862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solidFill>
                  <a:srgbClr val="6F092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9599BEE-8F79-22EE-4507-E290F384A9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6F0926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24DC0E6-32E6-4A04-8F34-56E32A176EB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3" r:id="rId1"/>
    <p:sldLayoutId id="2147484024" r:id="rId2"/>
    <p:sldLayoutId id="2147484025" r:id="rId3"/>
    <p:sldLayoutId id="2147484026" r:id="rId4"/>
    <p:sldLayoutId id="2147484027" r:id="rId5"/>
    <p:sldLayoutId id="2147484028" r:id="rId6"/>
    <p:sldLayoutId id="2147484029" r:id="rId7"/>
    <p:sldLayoutId id="2147484030" r:id="rId8"/>
    <p:sldLayoutId id="2147484031" r:id="rId9"/>
    <p:sldLayoutId id="2147484021" r:id="rId10"/>
    <p:sldLayoutId id="2147484022" r:id="rId11"/>
    <p:sldLayoutId id="2147484032" r:id="rId12"/>
    <p:sldLayoutId id="2147484033" r:id="rId13"/>
  </p:sldLayoutIdLst>
  <p:hf hdr="0" ft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 b="1" kern="1200">
          <a:solidFill>
            <a:srgbClr val="BC204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 b="1">
          <a:solidFill>
            <a:srgbClr val="BC204B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 b="1">
          <a:solidFill>
            <a:srgbClr val="BC204B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 b="1">
          <a:solidFill>
            <a:srgbClr val="BC204B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 b="1">
          <a:solidFill>
            <a:srgbClr val="BC204B"/>
          </a:solidFill>
          <a:latin typeface="Arial" charset="0"/>
          <a:cs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800" b="1">
          <a:solidFill>
            <a:srgbClr val="BC204B"/>
          </a:solidFill>
          <a:latin typeface="Arial" charset="0"/>
          <a:cs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800" b="1">
          <a:solidFill>
            <a:srgbClr val="BC204B"/>
          </a:solidFill>
          <a:latin typeface="Arial" charset="0"/>
          <a:cs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800" b="1">
          <a:solidFill>
            <a:srgbClr val="BC204B"/>
          </a:solidFill>
          <a:latin typeface="Arial" charset="0"/>
          <a:cs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800" b="1">
          <a:solidFill>
            <a:srgbClr val="BC204B"/>
          </a:solidFill>
          <a:latin typeface="Arial" charset="0"/>
          <a:cs typeface="Arial" charset="0"/>
        </a:defRPr>
      </a:lvl9pPr>
    </p:titleStyle>
    <p:bodyStyle>
      <a:lvl1pPr marL="228600" indent="-228600" algn="l" rtl="0" eaLnBrk="0" fontAlgn="base" hangingPunct="0">
        <a:lnSpc>
          <a:spcPct val="15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rtl="0" eaLnBrk="0" fontAlgn="base" hangingPunct="0">
        <a:lnSpc>
          <a:spcPct val="15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0" fontAlgn="base" hangingPunct="0">
        <a:lnSpc>
          <a:spcPct val="15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0" fontAlgn="base" hangingPunct="0">
        <a:lnSpc>
          <a:spcPct val="15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0" fontAlgn="base" hangingPunct="0">
        <a:lnSpc>
          <a:spcPct val="15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gymbos.sharepoint.com/:x:/s/Sborovna/ESbdUqm4dB1DuTGpDbxzKm0BwA7d6mbvkHI7y1w7kdWGFQ?e=PWpoFn" TargetMode="Externa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e/1FAIpQLSdY8AfxSvEv8tyA8ryfVgC7QSdmD4xfDf2Zaeov2YFsE8YINQ/viewform?usp=sharing" TargetMode="External"/><Relationship Id="rId2" Type="http://schemas.openxmlformats.org/officeDocument/2006/relationships/hyperlink" Target="https://forms.office.com/Pages/ResponsePage.aspx?id=TlrNgdAcCUWezBzB7i-lBsqqFFHaabdFgsR8OVG4ZVpUQURSWktINDlONkhEUzFUR1lCSFhGS1ZUMy4u" TargetMode="Externa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AD83E56C-FA70-39C2-172B-D88E25462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463675"/>
            <a:ext cx="3543300" cy="16002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/>
              <a:t>Zahajovací pedagogická rada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2623E474-8791-5619-EB8C-5E8C83F0A0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5403850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cs-CZ"/>
              <a:t>„Pojďme společně pracovat na vzniku výjimečné školy: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s-CZ"/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cs-CZ"/>
              <a:t> kvalitní školy s dobrou pověstí,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cs-CZ"/>
              <a:t> školy, do níž chodí rádi žáci i jejich učitelé.“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14340" name="Zástupný text 5">
            <a:extLst>
              <a:ext uri="{FF2B5EF4-FFF2-40B4-BE49-F238E27FC236}">
                <a16:creationId xmlns:a16="http://schemas.microsoft.com/office/drawing/2014/main" id="{9ED5A5FE-8F8B-6CFA-2713-DA66350D49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63875"/>
            <a:ext cx="3543300" cy="2378075"/>
          </a:xfrm>
        </p:spPr>
        <p:txBody>
          <a:bodyPr/>
          <a:lstStyle/>
          <a:p>
            <a:pPr eaLnBrk="1" hangingPunct="1"/>
            <a:r>
              <a:rPr lang="cs-CZ" altLang="cs-CZ"/>
              <a:t>26. 8. 2024</a:t>
            </a:r>
          </a:p>
          <a:p>
            <a:pPr eaLnBrk="1" hangingPunct="1"/>
            <a:r>
              <a:rPr lang="cs-CZ" altLang="cs-CZ"/>
              <a:t>Mgr. Alena Svanovská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EFF17271-7051-C322-1BBE-4655A689F1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5902" y="1825625"/>
            <a:ext cx="5478624" cy="4351338"/>
          </a:xfrm>
        </p:spPr>
        <p:txBody>
          <a:bodyPr rtlCol="0">
            <a:normAutofit fontScale="62500" lnSpcReduction="20000"/>
          </a:bodyPr>
          <a:lstStyle/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cs-CZ" b="1"/>
              <a:t>Zástupci</a:t>
            </a:r>
            <a:r>
              <a:rPr lang="cs-CZ"/>
              <a:t>: Mgr. Jaroslav Synek a Mgr. Petr Drahoš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s-CZ"/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b="1"/>
              <a:t>Školní psycholožka</a:t>
            </a:r>
            <a:r>
              <a:rPr lang="cs-CZ"/>
              <a:t>: Mgr. Barbora Soukopová</a:t>
            </a:r>
          </a:p>
          <a:p>
            <a:pPr marL="0" indent="0" eaLnBrk="1" fontAlgn="auto" hangingPunct="1">
              <a:spcBef>
                <a:spcPts val="160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cs-CZ" b="1">
                <a:solidFill>
                  <a:srgbClr val="BC204B"/>
                </a:solidFill>
              </a:rPr>
              <a:t>Výchovná poradkyně a koordinátorka nadaných</a:t>
            </a:r>
            <a:r>
              <a:rPr lang="cs-CZ">
                <a:solidFill>
                  <a:srgbClr val="BC204B"/>
                </a:solidFill>
              </a:rPr>
              <a:t>: Mgr. Izabela Štěpánková</a:t>
            </a:r>
          </a:p>
          <a:p>
            <a:pPr marL="0" indent="0" eaLnBrk="1" fontAlgn="auto" hangingPunct="1">
              <a:spcBef>
                <a:spcPts val="160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cs-CZ" b="1">
                <a:solidFill>
                  <a:srgbClr val="BC204B"/>
                </a:solidFill>
              </a:rPr>
              <a:t>Kariérová poradkyně</a:t>
            </a:r>
            <a:r>
              <a:rPr lang="cs-CZ">
                <a:solidFill>
                  <a:srgbClr val="BC204B"/>
                </a:solidFill>
              </a:rPr>
              <a:t>: RNDr. Lada Bažantová</a:t>
            </a:r>
          </a:p>
          <a:p>
            <a:pPr marL="0" indent="0" eaLnBrk="1" fontAlgn="auto" hangingPunct="1">
              <a:spcBef>
                <a:spcPts val="1600"/>
              </a:spcBef>
              <a:spcAft>
                <a:spcPts val="1600"/>
              </a:spcAft>
              <a:buFont typeface="Arial" panose="020B0604020202020204" pitchFamily="34" charset="0"/>
              <a:buNone/>
              <a:defRPr/>
            </a:pPr>
            <a:r>
              <a:rPr lang="cs-CZ" b="1"/>
              <a:t>Metodik prevence</a:t>
            </a:r>
            <a:r>
              <a:rPr lang="cs-CZ"/>
              <a:t>: Ing. Pavel Kopecký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0EFA9AA1-D1F7-10C2-22AD-6D4FF2058F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27980" y="1841111"/>
            <a:ext cx="5181600" cy="4351338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cs-CZ" sz="1800" b="1"/>
              <a:t>Vedoucí předmětových komisí: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cs-CZ" sz="1800"/>
              <a:t>MFVT: Stanislav Sedláček</a:t>
            </a:r>
          </a:p>
          <a:p>
            <a:pPr marL="0" indent="0" eaLnBrk="1" fontAlgn="auto" hangingPunct="1">
              <a:spcBef>
                <a:spcPts val="160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cs-CZ" sz="1800"/>
              <a:t>Cizojazyčná: Mgr. Petr Buchal</a:t>
            </a:r>
          </a:p>
          <a:p>
            <a:pPr marL="0" indent="0" eaLnBrk="1" fontAlgn="auto" hangingPunct="1">
              <a:spcBef>
                <a:spcPts val="160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cs-CZ" sz="1800"/>
              <a:t>Humanitní: Mgr. Světlana Trefná</a:t>
            </a:r>
          </a:p>
          <a:p>
            <a:pPr marL="0" indent="0" eaLnBrk="1" fontAlgn="auto" hangingPunct="1">
              <a:spcBef>
                <a:spcPts val="160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cs-CZ" sz="1800"/>
              <a:t>Přírodovědná: Mgr. Radka Hrubá</a:t>
            </a:r>
          </a:p>
          <a:p>
            <a:pPr marL="0" indent="0" eaLnBrk="1" fontAlgn="auto" hangingPunct="1">
              <a:spcBef>
                <a:spcPts val="1600"/>
              </a:spcBef>
              <a:spcAft>
                <a:spcPts val="1600"/>
              </a:spcAft>
              <a:buFont typeface="Arial" panose="020B0604020202020204" pitchFamily="34" charset="0"/>
              <a:buNone/>
              <a:defRPr/>
            </a:pPr>
            <a:r>
              <a:rPr lang="cs-CZ" sz="1800"/>
              <a:t>TEV: Mgr. Josef Vykoukal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E3991B6B-ABD4-50A0-D3DB-42420302D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902" y="-28398"/>
            <a:ext cx="8431213" cy="1325563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/>
              <a:t>Řízení školy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322EFDEA-F5D3-ABF3-0017-1030DB5E209F}"/>
              </a:ext>
            </a:extLst>
          </p:cNvPr>
          <p:cNvSpPr/>
          <p:nvPr/>
        </p:nvSpPr>
        <p:spPr>
          <a:xfrm rot="1525183">
            <a:off x="5403575" y="3724227"/>
            <a:ext cx="1049694" cy="354564"/>
          </a:xfrm>
          <a:prstGeom prst="rect">
            <a:avLst/>
          </a:prstGeom>
          <a:solidFill>
            <a:srgbClr val="BC2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/>
              <a:t>Změna!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Zástupný text 4">
            <a:extLst>
              <a:ext uri="{FF2B5EF4-FFF2-40B4-BE49-F238E27FC236}">
                <a16:creationId xmlns:a16="http://schemas.microsoft.com/office/drawing/2014/main" id="{40325480-2BF3-C0AA-4E72-45F605A3B0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2581" y="1112337"/>
            <a:ext cx="5157787" cy="823912"/>
          </a:xfrm>
        </p:spPr>
        <p:txBody>
          <a:bodyPr/>
          <a:lstStyle/>
          <a:p>
            <a:pPr eaLnBrk="1" hangingPunct="1"/>
            <a:r>
              <a:rPr lang="cs-CZ" altLang="cs-CZ"/>
              <a:t>Porady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63F4B056-A67A-BAE4-C3AB-76C824C711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2580" y="2243818"/>
            <a:ext cx="5157787" cy="3684588"/>
          </a:xfrm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cs-CZ"/>
              <a:t>pedagogické rady - dle rozpisu</a:t>
            </a:r>
          </a:p>
          <a:p>
            <a:pPr eaLnBrk="1" fontAlgn="auto" hangingPunct="1">
              <a:spcBef>
                <a:spcPts val="160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cs-CZ" b="1">
                <a:solidFill>
                  <a:srgbClr val="BC204B"/>
                </a:solidFill>
              </a:rPr>
              <a:t>online operativní porady- každé pondělí 7:40 – povinnost seznámit se s obsahem do 8:00 (</a:t>
            </a:r>
            <a:r>
              <a:rPr lang="cs-CZ" b="1" err="1">
                <a:solidFill>
                  <a:srgbClr val="BC204B"/>
                </a:solidFill>
              </a:rPr>
              <a:t>like</a:t>
            </a:r>
            <a:r>
              <a:rPr lang="cs-CZ" b="1">
                <a:solidFill>
                  <a:srgbClr val="BC204B"/>
                </a:solidFill>
              </a:rPr>
              <a:t>)</a:t>
            </a:r>
          </a:p>
          <a:p>
            <a:pPr eaLnBrk="1" fontAlgn="auto" hangingPunct="1">
              <a:spcBef>
                <a:spcPts val="160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cs-CZ"/>
              <a:t>kolegium - první a třetí čtvrtek v měsíci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16388" name="Zástupný text 6">
            <a:extLst>
              <a:ext uri="{FF2B5EF4-FFF2-40B4-BE49-F238E27FC236}">
                <a16:creationId xmlns:a16="http://schemas.microsoft.com/office/drawing/2014/main" id="{B62CD1BF-129F-9207-BB13-422C56C940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97575" y="1112337"/>
            <a:ext cx="5183188" cy="823912"/>
          </a:xfrm>
        </p:spPr>
        <p:txBody>
          <a:bodyPr/>
          <a:lstStyle/>
          <a:p>
            <a:pPr eaLnBrk="1" hangingPunct="1"/>
            <a:r>
              <a:rPr lang="cs-CZ" altLang="cs-CZ"/>
              <a:t>Kontrolní činnost</a:t>
            </a:r>
          </a:p>
        </p:txBody>
      </p:sp>
      <p:sp>
        <p:nvSpPr>
          <p:cNvPr id="16389" name="Zástupný obsah 7">
            <a:extLst>
              <a:ext uri="{FF2B5EF4-FFF2-40B4-BE49-F238E27FC236}">
                <a16:creationId xmlns:a16="http://schemas.microsoft.com/office/drawing/2014/main" id="{B7FC1A34-CA22-7CF6-14D4-5C3F53DECA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97575" y="2243818"/>
            <a:ext cx="5183188" cy="3684588"/>
          </a:xfrm>
        </p:spPr>
        <p:txBody>
          <a:bodyPr/>
          <a:lstStyle/>
          <a:p>
            <a:pPr eaLnBrk="1" hangingPunct="1">
              <a:spcBef>
                <a:spcPts val="1600"/>
              </a:spcBef>
              <a:buFont typeface="Wingdings" panose="05000000000000000000" pitchFamily="2" charset="2"/>
              <a:buChar char="ü"/>
            </a:pPr>
            <a:r>
              <a:rPr lang="pl-PL" altLang="cs-CZ" sz="1800"/>
              <a:t>zápisy do TK, absence, známky</a:t>
            </a:r>
          </a:p>
          <a:p>
            <a:pPr eaLnBrk="1" hangingPunct="1">
              <a:spcBef>
                <a:spcPts val="1600"/>
              </a:spcBef>
              <a:buFont typeface="Wingdings" panose="05000000000000000000" pitchFamily="2" charset="2"/>
              <a:buChar char="ü"/>
            </a:pPr>
            <a:r>
              <a:rPr lang="pl-PL" altLang="cs-CZ" sz="1800"/>
              <a:t>seznámení s online poradou</a:t>
            </a:r>
          </a:p>
          <a:p>
            <a:pPr eaLnBrk="1" hangingPunct="1">
              <a:spcBef>
                <a:spcPts val="1600"/>
              </a:spcBef>
              <a:buFont typeface="Wingdings" panose="05000000000000000000" pitchFamily="2" charset="2"/>
              <a:buChar char="ü"/>
            </a:pPr>
            <a:r>
              <a:rPr lang="pl-PL" altLang="cs-CZ" sz="1800"/>
              <a:t>hospitace</a:t>
            </a:r>
          </a:p>
          <a:p>
            <a:pPr eaLnBrk="1" hangingPunct="1">
              <a:spcBef>
                <a:spcPts val="1600"/>
              </a:spcBef>
              <a:buFont typeface="Wingdings" panose="05000000000000000000" pitchFamily="2" charset="2"/>
              <a:buChar char="ü"/>
            </a:pPr>
            <a:r>
              <a:rPr lang="pl-PL" altLang="cs-CZ" sz="1800"/>
              <a:t>organizace mimoškolních akcí</a:t>
            </a:r>
          </a:p>
          <a:p>
            <a:pPr eaLnBrk="1" hangingPunct="1">
              <a:spcBef>
                <a:spcPts val="1600"/>
              </a:spcBef>
              <a:spcAft>
                <a:spcPts val="1600"/>
              </a:spcAft>
              <a:buFont typeface="Wingdings" panose="05000000000000000000" pitchFamily="2" charset="2"/>
              <a:buChar char="ü"/>
            </a:pPr>
            <a:r>
              <a:rPr lang="pl-PL" altLang="cs-CZ" sz="1800"/>
              <a:t>nástupy do tříd, odchody na oběd</a:t>
            </a:r>
          </a:p>
          <a:p>
            <a:pPr marL="0" indent="0" eaLnBrk="1" hangingPunct="1">
              <a:spcBef>
                <a:spcPts val="1600"/>
              </a:spcBef>
              <a:spcAft>
                <a:spcPts val="1600"/>
              </a:spcAft>
              <a:buNone/>
            </a:pPr>
            <a:endParaRPr lang="cs-CZ" altLang="cs-CZ" sz="180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DD6C7624-1874-12E0-FAF6-511AA3B8A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581" y="1231"/>
            <a:ext cx="8431213" cy="1325563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/>
              <a:t>Řízení školy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Zástupný text 4">
            <a:extLst>
              <a:ext uri="{FF2B5EF4-FFF2-40B4-BE49-F238E27FC236}">
                <a16:creationId xmlns:a16="http://schemas.microsoft.com/office/drawing/2014/main" id="{09293CF2-4FEB-7FF1-1098-12C270CF6B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8363" y="1359207"/>
            <a:ext cx="5157788" cy="728663"/>
          </a:xfrm>
        </p:spPr>
        <p:txBody>
          <a:bodyPr/>
          <a:lstStyle/>
          <a:p>
            <a:pPr eaLnBrk="1" hangingPunct="1"/>
            <a:r>
              <a:rPr lang="cs-CZ" altLang="cs-CZ"/>
              <a:t>Povinné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82E1BF0D-FAB8-2F6C-FC43-7B2E7F97C6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363" y="2239962"/>
            <a:ext cx="5604588" cy="4319457"/>
          </a:xfrm>
        </p:spPr>
        <p:txBody>
          <a:bodyPr rtlCol="0">
            <a:normAutofit fontScale="40000" lnSpcReduction="20000"/>
          </a:bodyPr>
          <a:lstStyle/>
          <a:p>
            <a:pPr eaLnBrk="1" fontAlgn="auto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cs-CZ" sz="4500"/>
              <a:t>známky</a:t>
            </a:r>
          </a:p>
          <a:p>
            <a:pPr eaLnBrk="1" fontAlgn="auto" hangingPunct="1">
              <a:lnSpc>
                <a:spcPct val="170000"/>
              </a:lnSpc>
              <a:spcBef>
                <a:spcPts val="160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cs-CZ" sz="4500"/>
              <a:t>třídní kniha, matrika, pochvaly, poznámky</a:t>
            </a:r>
          </a:p>
          <a:p>
            <a:pPr eaLnBrk="1" fontAlgn="auto" hangingPunct="1">
              <a:lnSpc>
                <a:spcPct val="170000"/>
              </a:lnSpc>
              <a:spcBef>
                <a:spcPts val="160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cs-CZ" sz="4500"/>
              <a:t>absence, omlouvání </a:t>
            </a:r>
            <a:endParaRPr lang="cs-CZ" sz="4500" b="1"/>
          </a:p>
          <a:p>
            <a:pPr eaLnBrk="1" fontAlgn="auto" hangingPunct="1">
              <a:lnSpc>
                <a:spcPct val="170000"/>
              </a:lnSpc>
              <a:spcBef>
                <a:spcPts val="1600"/>
              </a:spcBef>
              <a:spcAft>
                <a:spcPts val="1600"/>
              </a:spcAft>
              <a:buFont typeface="Wingdings" panose="05000000000000000000" pitchFamily="2" charset="2"/>
              <a:buChar char="ü"/>
              <a:defRPr/>
            </a:pPr>
            <a:r>
              <a:rPr lang="cs-CZ" sz="4500"/>
              <a:t>zprávy pro rodiče/žáky</a:t>
            </a:r>
          </a:p>
          <a:p>
            <a:pPr eaLnBrk="1" fontAlgn="auto" hangingPunct="1">
              <a:lnSpc>
                <a:spcPct val="170000"/>
              </a:lnSpc>
              <a:spcBef>
                <a:spcPts val="1600"/>
              </a:spcBef>
              <a:spcAft>
                <a:spcPts val="1600"/>
              </a:spcAft>
              <a:buFont typeface="Wingdings" panose="05000000000000000000" pitchFamily="2" charset="2"/>
              <a:buChar char="ü"/>
              <a:defRPr/>
            </a:pPr>
            <a:r>
              <a:rPr lang="cs-CZ" altLang="cs-CZ" sz="4500" b="1">
                <a:solidFill>
                  <a:srgbClr val="BC204B"/>
                </a:solidFill>
              </a:rPr>
              <a:t>oznamování testů, DÚ, událostí</a:t>
            </a:r>
            <a:endParaRPr lang="cs-CZ" sz="4500" b="1">
              <a:solidFill>
                <a:srgbClr val="BC204B"/>
              </a:solidFill>
            </a:endParaRPr>
          </a:p>
          <a:p>
            <a:pPr eaLnBrk="1" fontAlgn="auto" hangingPunct="1">
              <a:lnSpc>
                <a:spcPct val="170000"/>
              </a:lnSpc>
              <a:spcBef>
                <a:spcPts val="1600"/>
              </a:spcBef>
              <a:spcAft>
                <a:spcPts val="1600"/>
              </a:spcAft>
              <a:buFont typeface="Wingdings" panose="05000000000000000000" pitchFamily="2" charset="2"/>
              <a:buChar char="ü"/>
              <a:defRPr/>
            </a:pPr>
            <a:r>
              <a:rPr lang="cs-CZ" sz="4500"/>
              <a:t>hlášení nepřítomnosti - učitelé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17412" name="Zástupný text 6">
            <a:extLst>
              <a:ext uri="{FF2B5EF4-FFF2-40B4-BE49-F238E27FC236}">
                <a16:creationId xmlns:a16="http://schemas.microsoft.com/office/drawing/2014/main" id="{760F7DB2-23E4-68C4-0198-26D9684F66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82951" y="1359207"/>
            <a:ext cx="5183188" cy="728662"/>
          </a:xfrm>
        </p:spPr>
        <p:txBody>
          <a:bodyPr/>
          <a:lstStyle/>
          <a:p>
            <a:pPr eaLnBrk="1" hangingPunct="1"/>
            <a:r>
              <a:rPr lang="cs-CZ" altLang="cs-CZ"/>
              <a:t>Nepovinné - vhodné</a:t>
            </a:r>
          </a:p>
        </p:txBody>
      </p:sp>
      <p:sp>
        <p:nvSpPr>
          <p:cNvPr id="17413" name="Zástupný obsah 7">
            <a:extLst>
              <a:ext uri="{FF2B5EF4-FFF2-40B4-BE49-F238E27FC236}">
                <a16:creationId xmlns:a16="http://schemas.microsoft.com/office/drawing/2014/main" id="{3EC126CD-2756-AEF4-BA04-B58BE44319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82951" y="2239963"/>
            <a:ext cx="5183188" cy="728663"/>
          </a:xfrm>
        </p:spPr>
        <p:txBody>
          <a:bodyPr/>
          <a:lstStyle/>
          <a:p>
            <a:pPr eaLnBrk="1" hangingPunct="1">
              <a:spcBef>
                <a:spcPts val="1600"/>
              </a:spcBef>
              <a:buFont typeface="Wingdings" panose="05000000000000000000" pitchFamily="2" charset="2"/>
              <a:buChar char="ü"/>
            </a:pPr>
            <a:r>
              <a:rPr lang="cs-CZ" altLang="cs-CZ" sz="1800"/>
              <a:t>časově - tematické plány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E712D084-0A2E-C8D6-05EC-943C2C2EA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363" y="1231"/>
            <a:ext cx="9546772" cy="1325563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err="1"/>
              <a:t>Edupage</a:t>
            </a:r>
            <a:r>
              <a:rPr lang="cs-CZ"/>
              <a:t>  </a:t>
            </a:r>
            <a:r>
              <a:rPr lang="cs-CZ" sz="2400"/>
              <a:t>hlavní komunikační kanál!!!</a:t>
            </a:r>
          </a:p>
        </p:txBody>
      </p:sp>
      <p:sp>
        <p:nvSpPr>
          <p:cNvPr id="17415" name="TextovéPole 1">
            <a:extLst>
              <a:ext uri="{FF2B5EF4-FFF2-40B4-BE49-F238E27FC236}">
                <a16:creationId xmlns:a16="http://schemas.microsoft.com/office/drawing/2014/main" id="{902A32D2-198A-BC00-46AB-4A50C3444F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2951" y="3601616"/>
            <a:ext cx="4893906" cy="1631216"/>
          </a:xfrm>
          <a:prstGeom prst="rect">
            <a:avLst/>
          </a:prstGeom>
          <a:solidFill>
            <a:srgbClr val="BC204B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cs-CZ" altLang="cs-CZ" sz="2000" b="1">
                <a:solidFill>
                  <a:schemeClr val="bg1"/>
                </a:solidFill>
              </a:rPr>
              <a:t>Oznamování testů!!!</a:t>
            </a: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cs-CZ" altLang="cs-CZ" sz="2000">
                <a:solidFill>
                  <a:schemeClr val="bg1"/>
                </a:solidFill>
              </a:rPr>
              <a:t>povinnost učitele kontrolovat počet testů za den/týden – nespoléhat pouze na domluvu se žáky – max počet za týden 5, za den 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Zástupný symbol pro text 1">
            <a:extLst>
              <a:ext uri="{FF2B5EF4-FFF2-40B4-BE49-F238E27FC236}">
                <a16:creationId xmlns:a16="http://schemas.microsoft.com/office/drawing/2014/main" id="{42AB73EC-162E-2BF7-76FE-B33EB3B0E1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2581" y="1269207"/>
            <a:ext cx="5568367" cy="823912"/>
          </a:xfrm>
        </p:spPr>
        <p:txBody>
          <a:bodyPr/>
          <a:lstStyle/>
          <a:p>
            <a:pPr eaLnBrk="1" hangingPunct="1"/>
            <a:r>
              <a:rPr lang="cs-CZ" altLang="cs-CZ"/>
              <a:t>Stávající třídy/ týmy TEAMS</a:t>
            </a:r>
          </a:p>
        </p:txBody>
      </p:sp>
      <p:sp>
        <p:nvSpPr>
          <p:cNvPr id="18435" name="Zástupný symbol pro obsah 2">
            <a:extLst>
              <a:ext uri="{FF2B5EF4-FFF2-40B4-BE49-F238E27FC236}">
                <a16:creationId xmlns:a16="http://schemas.microsoft.com/office/drawing/2014/main" id="{91600F85-04F3-FF6D-AB53-DE52099A3E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3229" y="2382440"/>
            <a:ext cx="5604346" cy="3684588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ü"/>
            </a:pPr>
            <a:r>
              <a:rPr lang="cs-CZ" altLang="cs-CZ" sz="2400"/>
              <a:t>je možné i nadále využívat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cs-CZ" altLang="cs-CZ" sz="2400"/>
              <a:t>pročistit/v případě potřeby nahlásit zrušení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cs-CZ" altLang="cs-CZ" sz="2400"/>
              <a:t>založeny nové týmy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cs-CZ" altLang="cs-CZ" sz="2400" b="1">
                <a:solidFill>
                  <a:srgbClr val="BC204B"/>
                </a:solidFill>
              </a:rPr>
              <a:t>tým </a:t>
            </a:r>
            <a:r>
              <a:rPr lang="cs-CZ" altLang="cs-CZ" sz="2400" b="1" err="1">
                <a:solidFill>
                  <a:srgbClr val="BC204B"/>
                </a:solidFill>
              </a:rPr>
              <a:t>Gymbos</a:t>
            </a:r>
            <a:r>
              <a:rPr lang="cs-CZ" altLang="cs-CZ" sz="2400" b="1">
                <a:solidFill>
                  <a:srgbClr val="BC204B"/>
                </a:solidFill>
              </a:rPr>
              <a:t> ti dává víc - celoškolní</a:t>
            </a:r>
          </a:p>
        </p:txBody>
      </p:sp>
      <p:sp>
        <p:nvSpPr>
          <p:cNvPr id="18436" name="Zástupný symbol pro text 3">
            <a:extLst>
              <a:ext uri="{FF2B5EF4-FFF2-40B4-BE49-F238E27FC236}">
                <a16:creationId xmlns:a16="http://schemas.microsoft.com/office/drawing/2014/main" id="{7E71A34D-6054-8E5F-F9B5-4701B64FAB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97575" y="1269207"/>
            <a:ext cx="5183188" cy="823912"/>
          </a:xfrm>
        </p:spPr>
        <p:txBody>
          <a:bodyPr/>
          <a:lstStyle/>
          <a:p>
            <a:pPr eaLnBrk="1" hangingPunct="1"/>
            <a:r>
              <a:rPr lang="cs-CZ" altLang="cs-CZ"/>
              <a:t>Technická podpora obecně</a:t>
            </a:r>
          </a:p>
        </p:txBody>
      </p:sp>
      <p:sp>
        <p:nvSpPr>
          <p:cNvPr id="18437" name="Zástupný symbol pro obsah 4">
            <a:extLst>
              <a:ext uri="{FF2B5EF4-FFF2-40B4-BE49-F238E27FC236}">
                <a16:creationId xmlns:a16="http://schemas.microsoft.com/office/drawing/2014/main" id="{C37A2CFB-55C6-9D61-4220-4BFA3B5719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97575" y="2382440"/>
            <a:ext cx="5183188" cy="3684588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ü"/>
            </a:pPr>
            <a:r>
              <a:rPr lang="cs-CZ" altLang="cs-CZ" sz="2400"/>
              <a:t>J. Synek: rozvrh, rozdělení skupin, matrika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cs-CZ" altLang="cs-CZ" sz="2400"/>
              <a:t>P. Drahoš, P. Mikulášek: technické problémy, notebooky, software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endParaRPr lang="cs-CZ" altLang="cs-CZ">
              <a:latin typeface="Calibri" panose="020F050202020403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endParaRPr lang="cs-CZ" altLang="cs-CZ"/>
          </a:p>
        </p:txBody>
      </p:sp>
      <p:sp>
        <p:nvSpPr>
          <p:cNvPr id="18438" name="Zástupný symbol pro datum 5">
            <a:extLst>
              <a:ext uri="{FF2B5EF4-FFF2-40B4-BE49-F238E27FC236}">
                <a16:creationId xmlns:a16="http://schemas.microsoft.com/office/drawing/2014/main" id="{96CE5583-BD60-A353-BFAC-35B749A409A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fld id="{3B3F8442-6508-4AA7-85DC-6A3E82C62471}" type="datetime1">
              <a:rPr lang="cs-CZ" altLang="cs-CZ" sz="1200" smtClean="0">
                <a:solidFill>
                  <a:srgbClr val="6F0926"/>
                </a:solidFill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16.04.2025</a:t>
            </a:fld>
            <a:endParaRPr lang="cs-CZ" altLang="cs-CZ" sz="1200">
              <a:solidFill>
                <a:srgbClr val="6F0926"/>
              </a:solidFill>
            </a:endParaRPr>
          </a:p>
        </p:txBody>
      </p:sp>
      <p:sp>
        <p:nvSpPr>
          <p:cNvPr id="18439" name="Zástupný symbol pro číslo snímku 6">
            <a:extLst>
              <a:ext uri="{FF2B5EF4-FFF2-40B4-BE49-F238E27FC236}">
                <a16:creationId xmlns:a16="http://schemas.microsoft.com/office/drawing/2014/main" id="{0BE8FA8D-419C-DCFD-4DE9-BA6FAD7D3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10CC283F-B8FD-4BC0-83E5-358C2D29282A}" type="slidenum">
              <a:rPr lang="cs-CZ" altLang="cs-CZ" sz="1200" smtClean="0">
                <a:solidFill>
                  <a:srgbClr val="6F0926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5</a:t>
            </a:fld>
            <a:endParaRPr lang="cs-CZ" altLang="cs-CZ" sz="1200">
              <a:solidFill>
                <a:srgbClr val="6F0926"/>
              </a:solidFill>
            </a:endParaRPr>
          </a:p>
        </p:txBody>
      </p:sp>
      <p:sp>
        <p:nvSpPr>
          <p:cNvPr id="8" name="Nadpis 7">
            <a:extLst>
              <a:ext uri="{FF2B5EF4-FFF2-40B4-BE49-F238E27FC236}">
                <a16:creationId xmlns:a16="http://schemas.microsoft.com/office/drawing/2014/main" id="{5040E86E-D40D-2ABC-DA24-198033CAF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581" y="0"/>
            <a:ext cx="9137990" cy="1325563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err="1"/>
              <a:t>TeamS</a:t>
            </a:r>
            <a:r>
              <a:rPr lang="cs-CZ"/>
              <a:t> a technická podpora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Zástupný symbol pro text 1">
            <a:extLst>
              <a:ext uri="{FF2B5EF4-FFF2-40B4-BE49-F238E27FC236}">
                <a16:creationId xmlns:a16="http://schemas.microsoft.com/office/drawing/2014/main" id="{F5864BAC-6982-0916-61E4-E59B00193F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9662" y="1185864"/>
            <a:ext cx="5157787" cy="823912"/>
          </a:xfrm>
        </p:spPr>
        <p:txBody>
          <a:bodyPr/>
          <a:lstStyle/>
          <a:p>
            <a:pPr eaLnBrk="1" hangingPunct="1"/>
            <a:r>
              <a:rPr lang="cs-CZ" altLang="cs-CZ"/>
              <a:t>Šablony III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8B4D3E6-E277-29E2-5D95-630B36AA92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9661" y="2093119"/>
            <a:ext cx="5157787" cy="1741763"/>
          </a:xfrm>
        </p:spPr>
        <p:txBody>
          <a:bodyPr rtlCol="0"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cs-CZ" sz="1800"/>
              <a:t>2022 - 2025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cs-CZ" sz="1800"/>
              <a:t> 2,4 mil. Kč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cs-CZ" sz="1800"/>
              <a:t> školní psycholožka, DVPP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21508" name="Zástupný symbol pro text 3">
            <a:extLst>
              <a:ext uri="{FF2B5EF4-FFF2-40B4-BE49-F238E27FC236}">
                <a16:creationId xmlns:a16="http://schemas.microsoft.com/office/drawing/2014/main" id="{4C27AA68-15E0-D1A5-3F2A-698A6BC448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00698" y="3615679"/>
            <a:ext cx="5183188" cy="823912"/>
          </a:xfrm>
        </p:spPr>
        <p:txBody>
          <a:bodyPr/>
          <a:lstStyle/>
          <a:p>
            <a:pPr eaLnBrk="1" hangingPunct="1"/>
            <a:r>
              <a:rPr lang="cs-CZ" altLang="cs-CZ"/>
              <a:t>Erasmus +</a:t>
            </a:r>
          </a:p>
        </p:txBody>
      </p:sp>
      <p:sp>
        <p:nvSpPr>
          <p:cNvPr id="21509" name="Zástupný symbol pro obsah 4">
            <a:extLst>
              <a:ext uri="{FF2B5EF4-FFF2-40B4-BE49-F238E27FC236}">
                <a16:creationId xmlns:a16="http://schemas.microsoft.com/office/drawing/2014/main" id="{0B3EA76F-4666-89EE-D780-BFC8A6164B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99661" y="4506475"/>
            <a:ext cx="5183188" cy="1880313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cs-CZ" altLang="cs-CZ" sz="1800"/>
              <a:t>akreditace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cs-CZ" altLang="cs-CZ" sz="1800"/>
              <a:t>2024-2025 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cs-CZ" altLang="cs-CZ" sz="1800"/>
              <a:t>700 000 Kč 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cs-CZ" altLang="cs-CZ" sz="1800"/>
              <a:t> jazykové kurzy učitelé a výjezdy žáků</a:t>
            </a:r>
          </a:p>
        </p:txBody>
      </p:sp>
      <p:sp>
        <p:nvSpPr>
          <p:cNvPr id="21510" name="Zástupný symbol pro datum 5">
            <a:extLst>
              <a:ext uri="{FF2B5EF4-FFF2-40B4-BE49-F238E27FC236}">
                <a16:creationId xmlns:a16="http://schemas.microsoft.com/office/drawing/2014/main" id="{AB6D4476-4BC9-1969-EAD5-F475025A71D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fld id="{CC8F9B7B-9002-44A4-A252-4E142A0067EE}" type="datetime1">
              <a:rPr lang="cs-CZ" altLang="cs-CZ" sz="1200" smtClean="0">
                <a:solidFill>
                  <a:srgbClr val="6F0926"/>
                </a:solidFill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16.04.2025</a:t>
            </a:fld>
            <a:endParaRPr lang="cs-CZ" altLang="cs-CZ" sz="1200">
              <a:solidFill>
                <a:srgbClr val="6F0926"/>
              </a:solidFill>
            </a:endParaRPr>
          </a:p>
        </p:txBody>
      </p:sp>
      <p:sp>
        <p:nvSpPr>
          <p:cNvPr id="21511" name="Zástupný symbol pro číslo snímku 6">
            <a:extLst>
              <a:ext uri="{FF2B5EF4-FFF2-40B4-BE49-F238E27FC236}">
                <a16:creationId xmlns:a16="http://schemas.microsoft.com/office/drawing/2014/main" id="{0826AA67-8DC5-CE94-727B-EBAA9EDC0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1FAC43F-0B68-440B-8D28-9D728ACB42CD}" type="slidenum">
              <a:rPr lang="cs-CZ" altLang="cs-CZ" sz="1200" smtClean="0">
                <a:solidFill>
                  <a:srgbClr val="6F0926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6</a:t>
            </a:fld>
            <a:endParaRPr lang="cs-CZ" altLang="cs-CZ" sz="1200">
              <a:solidFill>
                <a:srgbClr val="6F0926"/>
              </a:solidFill>
            </a:endParaRPr>
          </a:p>
        </p:txBody>
      </p:sp>
      <p:sp>
        <p:nvSpPr>
          <p:cNvPr id="8" name="Nadpis 7">
            <a:extLst>
              <a:ext uri="{FF2B5EF4-FFF2-40B4-BE49-F238E27FC236}">
                <a16:creationId xmlns:a16="http://schemas.microsoft.com/office/drawing/2014/main" id="{9C7E210F-AD4F-E924-268C-17C44D7A3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662" y="0"/>
            <a:ext cx="8431213" cy="1325563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/>
              <a:t>Projekty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1A1C016D-5E68-6870-6FF6-55A5634DAA65}"/>
              </a:ext>
            </a:extLst>
          </p:cNvPr>
          <p:cNvSpPr txBox="1"/>
          <p:nvPr/>
        </p:nvSpPr>
        <p:spPr>
          <a:xfrm>
            <a:off x="6335485" y="2206108"/>
            <a:ext cx="353581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cs-CZ">
                <a:latin typeface="Arial" panose="020B0604020202020204" pitchFamily="34" charset="0"/>
              </a:rPr>
              <a:t>2024-2025</a:t>
            </a:r>
          </a:p>
          <a:p>
            <a:endParaRPr lang="cs-CZ">
              <a:latin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cs-CZ">
                <a:latin typeface="Arial" panose="020B0604020202020204" pitchFamily="34" charset="0"/>
              </a:rPr>
              <a:t>500 000 Kč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cs-CZ">
              <a:latin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cs-CZ">
                <a:latin typeface="Arial" panose="020B0604020202020204" pitchFamily="34" charset="0"/>
              </a:rPr>
              <a:t>2x8h workshop pro učitele</a:t>
            </a:r>
          </a:p>
          <a:p>
            <a:endParaRPr lang="cs-CZ">
              <a:latin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cs-CZ">
                <a:latin typeface="Arial" panose="020B0604020202020204" pitchFamily="34" charset="0"/>
              </a:rPr>
              <a:t>online webináře pro učitele</a:t>
            </a:r>
          </a:p>
          <a:p>
            <a:endParaRPr lang="cs-CZ">
              <a:latin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cs-CZ">
                <a:latin typeface="Arial" panose="020B0604020202020204" pitchFamily="34" charset="0"/>
              </a:rPr>
              <a:t>sdílení a metodiky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cs-CZ">
              <a:latin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cs-CZ">
                <a:latin typeface="Arial" panose="020B0604020202020204" pitchFamily="34" charset="0"/>
              </a:rPr>
              <a:t>programy pro žáky 1. a 2. ročníku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75D493C7-C659-6E52-235A-B2F330F56F67}"/>
              </a:ext>
            </a:extLst>
          </p:cNvPr>
          <p:cNvSpPr txBox="1"/>
          <p:nvPr/>
        </p:nvSpPr>
        <p:spPr>
          <a:xfrm>
            <a:off x="6335485" y="159782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>
                <a:latin typeface="Arial" panose="020B0604020202020204" pitchFamily="34" charset="0"/>
              </a:rPr>
              <a:t>Zázemí pro duši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7FCB010-9578-B9D7-7D0A-2792D148F9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8992" y="1360488"/>
            <a:ext cx="5157787" cy="4995862"/>
          </a:xfrm>
        </p:spPr>
        <p:txBody>
          <a:bodyPr rtlCol="0">
            <a:normAutofit/>
          </a:bodyPr>
          <a:lstStyle/>
          <a:p>
            <a:pPr eaLnBrk="1" fontAlgn="auto" hangingPunct="1">
              <a:spcBef>
                <a:spcPts val="160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cs-CZ" sz="2000"/>
              <a:t>podpisy BOZP a školního řádu (doplnit následně chybějící žáky)</a:t>
            </a:r>
          </a:p>
          <a:p>
            <a:pPr eaLnBrk="1" fontAlgn="auto" hangingPunct="1">
              <a:spcBef>
                <a:spcPts val="160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cs-CZ" sz="2000"/>
              <a:t>nové třídy souhlasy GDPR (+ zletilí nový souhlas)</a:t>
            </a:r>
          </a:p>
          <a:p>
            <a:pPr eaLnBrk="1" fontAlgn="auto" hangingPunct="1">
              <a:spcBef>
                <a:spcPts val="160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cs-CZ" sz="2000"/>
              <a:t>další dny řády učeben</a:t>
            </a:r>
          </a:p>
          <a:p>
            <a:pPr eaLnBrk="1" fontAlgn="auto" hangingPunct="1">
              <a:spcBef>
                <a:spcPts val="160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cs-CZ" sz="2000">
                <a:solidFill>
                  <a:srgbClr val="BC204B"/>
                </a:solidFill>
              </a:rPr>
              <a:t>VG povinné zkoušky v náhradním termínu při překročení 25% (30%) dbejte při komunikaci se žáky i rodiči na správnou terminologii!!!</a:t>
            </a:r>
          </a:p>
        </p:txBody>
      </p:sp>
      <p:sp>
        <p:nvSpPr>
          <p:cNvPr id="23555" name="Zástupný symbol pro text 3">
            <a:extLst>
              <a:ext uri="{FF2B5EF4-FFF2-40B4-BE49-F238E27FC236}">
                <a16:creationId xmlns:a16="http://schemas.microsoft.com/office/drawing/2014/main" id="{CCC5227C-15F9-96D6-D99F-7322BE39BC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eaLnBrk="1" hangingPunct="1"/>
            <a:r>
              <a:rPr lang="cs-CZ" altLang="cs-CZ"/>
              <a:t>Důsledné dodržování společných pravidel!</a:t>
            </a:r>
          </a:p>
        </p:txBody>
      </p:sp>
      <p:sp>
        <p:nvSpPr>
          <p:cNvPr id="23556" name="Zástupný symbol pro obsah 4">
            <a:extLst>
              <a:ext uri="{FF2B5EF4-FFF2-40B4-BE49-F238E27FC236}">
                <a16:creationId xmlns:a16="http://schemas.microsoft.com/office/drawing/2014/main" id="{29166C23-1A70-1354-EE12-5FCE87AE15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83558"/>
            <a:ext cx="5183188" cy="3684588"/>
          </a:xfrm>
        </p:spPr>
        <p:txBody>
          <a:bodyPr/>
          <a:lstStyle/>
          <a:p>
            <a:pPr eaLnBrk="1" hangingPunct="1">
              <a:spcBef>
                <a:spcPts val="1600"/>
              </a:spcBef>
              <a:buFont typeface="Wingdings" panose="05000000000000000000" pitchFamily="2" charset="2"/>
              <a:buChar char="ü"/>
            </a:pPr>
            <a:r>
              <a:rPr lang="cs-CZ" altLang="cs-CZ" sz="2200"/>
              <a:t>přezouvání = čistá obuv, vstupy do učeben</a:t>
            </a:r>
          </a:p>
          <a:p>
            <a:pPr eaLnBrk="1" hangingPunct="1">
              <a:spcBef>
                <a:spcPts val="1600"/>
              </a:spcBef>
              <a:buFont typeface="Wingdings" panose="05000000000000000000" pitchFamily="2" charset="2"/>
              <a:buChar char="ü"/>
            </a:pPr>
            <a:r>
              <a:rPr lang="cs-CZ" altLang="cs-CZ" sz="2200">
                <a:solidFill>
                  <a:srgbClr val="BC204B"/>
                </a:solidFill>
              </a:rPr>
              <a:t>pořádek po hodině</a:t>
            </a:r>
            <a:r>
              <a:rPr lang="cs-CZ" altLang="cs-CZ" sz="2200"/>
              <a:t>, kontrola šaten</a:t>
            </a:r>
          </a:p>
          <a:p>
            <a:pPr eaLnBrk="1" hangingPunct="1">
              <a:spcBef>
                <a:spcPts val="1600"/>
              </a:spcBef>
              <a:spcAft>
                <a:spcPts val="1600"/>
              </a:spcAft>
              <a:buFont typeface="Wingdings" panose="05000000000000000000" pitchFamily="2" charset="2"/>
              <a:buChar char="ü"/>
            </a:pPr>
            <a:r>
              <a:rPr lang="cs-CZ" altLang="cs-CZ" sz="2200"/>
              <a:t>odchody na oběd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cs-CZ" altLang="cs-CZ"/>
          </a:p>
        </p:txBody>
      </p:sp>
      <p:sp>
        <p:nvSpPr>
          <p:cNvPr id="23557" name="Zástupný symbol pro datum 5">
            <a:extLst>
              <a:ext uri="{FF2B5EF4-FFF2-40B4-BE49-F238E27FC236}">
                <a16:creationId xmlns:a16="http://schemas.microsoft.com/office/drawing/2014/main" id="{3E628F5E-E2A7-A611-7E83-002ABBCC435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fld id="{0B561564-12A5-40CD-8017-2E7914C560BC}" type="datetime1">
              <a:rPr lang="cs-CZ" altLang="cs-CZ" sz="1200" smtClean="0">
                <a:solidFill>
                  <a:srgbClr val="6F0926"/>
                </a:solidFill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16.04.2025</a:t>
            </a:fld>
            <a:endParaRPr lang="cs-CZ" altLang="cs-CZ" sz="1200">
              <a:solidFill>
                <a:srgbClr val="6F0926"/>
              </a:solidFill>
            </a:endParaRPr>
          </a:p>
        </p:txBody>
      </p:sp>
      <p:sp>
        <p:nvSpPr>
          <p:cNvPr id="23558" name="Zástupný symbol pro číslo snímku 6">
            <a:extLst>
              <a:ext uri="{FF2B5EF4-FFF2-40B4-BE49-F238E27FC236}">
                <a16:creationId xmlns:a16="http://schemas.microsoft.com/office/drawing/2014/main" id="{30689E83-D7EA-4212-F419-2CC3A45CE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DE96FF48-C309-4A79-AB0D-F59B76DE00D6}" type="slidenum">
              <a:rPr lang="cs-CZ" altLang="cs-CZ" sz="1200" smtClean="0">
                <a:solidFill>
                  <a:srgbClr val="6F0926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7</a:t>
            </a:fld>
            <a:endParaRPr lang="cs-CZ" altLang="cs-CZ" sz="1200">
              <a:solidFill>
                <a:srgbClr val="6F0926"/>
              </a:solidFill>
            </a:endParaRPr>
          </a:p>
        </p:txBody>
      </p:sp>
      <p:sp>
        <p:nvSpPr>
          <p:cNvPr id="8" name="Nadpis 7">
            <a:extLst>
              <a:ext uri="{FF2B5EF4-FFF2-40B4-BE49-F238E27FC236}">
                <a16:creationId xmlns:a16="http://schemas.microsoft.com/office/drawing/2014/main" id="{E1900113-4B6E-23C1-3303-4539A1EFB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992" y="1231"/>
            <a:ext cx="8431213" cy="1325563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/>
              <a:t>školní ŘÁD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text 1">
            <a:extLst>
              <a:ext uri="{FF2B5EF4-FFF2-40B4-BE49-F238E27FC236}">
                <a16:creationId xmlns:a16="http://schemas.microsoft.com/office/drawing/2014/main" id="{9A9DDCC2-405A-33DB-DF1E-A13FEEEDED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4929" y="963062"/>
            <a:ext cx="5157787" cy="823912"/>
          </a:xfrm>
        </p:spPr>
        <p:txBody>
          <a:bodyPr/>
          <a:lstStyle/>
          <a:p>
            <a:r>
              <a:rPr lang="cs-CZ" altLang="cs-CZ"/>
              <a:t>NG</a:t>
            </a:r>
          </a:p>
        </p:txBody>
      </p:sp>
      <p:sp>
        <p:nvSpPr>
          <p:cNvPr id="24579" name="Zástupný obsah 2">
            <a:extLst>
              <a:ext uri="{FF2B5EF4-FFF2-40B4-BE49-F238E27FC236}">
                <a16:creationId xmlns:a16="http://schemas.microsoft.com/office/drawing/2014/main" id="{A27559F9-701D-CD81-232F-AC2E0AC77D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4929" y="1868034"/>
            <a:ext cx="4555347" cy="64214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cs-CZ" altLang="cs-CZ" sz="1800"/>
              <a:t>25% absencí není důvodem pro povinnou zkoušku z předmětu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sz="1800"/>
              <a:t>žáci musí mít všechny podklady ke klasifikaci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sz="1800">
                <a:solidFill>
                  <a:srgbClr val="BC204B"/>
                </a:solidFill>
              </a:rPr>
              <a:t>na zvýšené absence je třeba upozornit na </a:t>
            </a:r>
            <a:r>
              <a:rPr lang="cs-CZ" altLang="cs-CZ" sz="1800" err="1">
                <a:solidFill>
                  <a:srgbClr val="BC204B"/>
                </a:solidFill>
              </a:rPr>
              <a:t>ped</a:t>
            </a:r>
            <a:r>
              <a:rPr lang="cs-CZ" altLang="cs-CZ" sz="1800">
                <a:solidFill>
                  <a:srgbClr val="BC204B"/>
                </a:solidFill>
              </a:rPr>
              <a:t>. radě či průběžně – komunikovat s TU, ŠPP a vedením</a:t>
            </a:r>
          </a:p>
        </p:txBody>
      </p:sp>
      <p:sp>
        <p:nvSpPr>
          <p:cNvPr id="24580" name="Zástupný text 3">
            <a:extLst>
              <a:ext uri="{FF2B5EF4-FFF2-40B4-BE49-F238E27FC236}">
                <a16:creationId xmlns:a16="http://schemas.microsoft.com/office/drawing/2014/main" id="{209F6841-BF25-45F8-D4DA-ADDA3A99E9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85298" y="963061"/>
            <a:ext cx="5183188" cy="823913"/>
          </a:xfrm>
        </p:spPr>
        <p:txBody>
          <a:bodyPr/>
          <a:lstStyle/>
          <a:p>
            <a:r>
              <a:rPr lang="cs-CZ" altLang="cs-CZ"/>
              <a:t>VG</a:t>
            </a:r>
          </a:p>
        </p:txBody>
      </p:sp>
      <p:sp>
        <p:nvSpPr>
          <p:cNvPr id="24581" name="Zástupný obsah 4">
            <a:extLst>
              <a:ext uri="{FF2B5EF4-FFF2-40B4-BE49-F238E27FC236}">
                <a16:creationId xmlns:a16="http://schemas.microsoft.com/office/drawing/2014/main" id="{AF6A68B0-3C0E-346D-98C5-F373C8E42C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85298" y="1925163"/>
            <a:ext cx="6010016" cy="4292997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cs-CZ" altLang="cs-CZ" sz="1800"/>
              <a:t>platí povinnost mít splněnou docházku tj. 75% (u výchov 70%)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sz="1800"/>
              <a:t>zkoušku v náhradním termínu je možné konat do konce dubna/června, je-li to z časových důvodů vzhledem k jejich počtu možné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sz="1800"/>
              <a:t>nezapočítávaná absence: školní akce, žáci s úpravou organizace vzdělávání – zdravotní důvody, reprezentace, nadaní </a:t>
            </a:r>
          </a:p>
          <a:p>
            <a:pPr>
              <a:buFont typeface="Wingdings" panose="05000000000000000000" pitchFamily="2" charset="2"/>
              <a:buChar char="ü"/>
            </a:pPr>
            <a:endParaRPr lang="cs-CZ" altLang="cs-CZ" sz="2200"/>
          </a:p>
          <a:p>
            <a:pPr>
              <a:buFont typeface="Wingdings" panose="05000000000000000000" pitchFamily="2" charset="2"/>
              <a:buChar char="ü"/>
            </a:pPr>
            <a:endParaRPr lang="cs-CZ" altLang="cs-CZ" sz="2200"/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7A756C04-CE68-1AF6-04AA-F0DA97579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347" y="36512"/>
            <a:ext cx="8431213" cy="1325563"/>
          </a:xfrm>
        </p:spPr>
        <p:txBody>
          <a:bodyPr/>
          <a:lstStyle/>
          <a:p>
            <a:pPr>
              <a:defRPr/>
            </a:pPr>
            <a:r>
              <a:rPr lang="cs-CZ"/>
              <a:t>Absence</a:t>
            </a:r>
          </a:p>
        </p:txBody>
      </p:sp>
      <p:sp>
        <p:nvSpPr>
          <p:cNvPr id="24583" name="Zástupný symbol pro datum 6">
            <a:extLst>
              <a:ext uri="{FF2B5EF4-FFF2-40B4-BE49-F238E27FC236}">
                <a16:creationId xmlns:a16="http://schemas.microsoft.com/office/drawing/2014/main" id="{5614E067-E96A-0E6E-78CD-C092BE798C7A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fld id="{3C9A07A5-EE27-4DAF-B52A-731A3B19AC49}" type="datetime1">
              <a:rPr lang="cs-CZ" altLang="cs-CZ" sz="1200" smtClean="0">
                <a:solidFill>
                  <a:srgbClr val="6F0926"/>
                </a:solidFill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16.04.2025</a:t>
            </a:fld>
            <a:endParaRPr lang="cs-CZ" altLang="cs-CZ" sz="1200">
              <a:solidFill>
                <a:srgbClr val="6F0926"/>
              </a:solidFill>
            </a:endParaRPr>
          </a:p>
        </p:txBody>
      </p:sp>
      <p:sp>
        <p:nvSpPr>
          <p:cNvPr id="24584" name="Zástupný symbol pro číslo snímku 7">
            <a:extLst>
              <a:ext uri="{FF2B5EF4-FFF2-40B4-BE49-F238E27FC236}">
                <a16:creationId xmlns:a16="http://schemas.microsoft.com/office/drawing/2014/main" id="{C24BA969-B5A0-BF52-572B-4158C1E333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7C016864-F4DA-4981-86F3-CFA745752125}" type="slidenum">
              <a:rPr lang="cs-CZ" altLang="cs-CZ" sz="1200" smtClean="0">
                <a:solidFill>
                  <a:srgbClr val="6F0926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8</a:t>
            </a:fld>
            <a:endParaRPr lang="cs-CZ" altLang="cs-CZ" sz="1200">
              <a:solidFill>
                <a:srgbClr val="6F0926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Zástupný symbol pro text 1">
            <a:extLst>
              <a:ext uri="{FF2B5EF4-FFF2-40B4-BE49-F238E27FC236}">
                <a16:creationId xmlns:a16="http://schemas.microsoft.com/office/drawing/2014/main" id="{66BAA2FE-BE6F-DE00-A38A-F85BD2FB0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27237" y="1468552"/>
            <a:ext cx="5157787" cy="823912"/>
          </a:xfrm>
        </p:spPr>
        <p:txBody>
          <a:bodyPr/>
          <a:lstStyle/>
          <a:p>
            <a:pPr eaLnBrk="1" hangingPunct="1"/>
            <a:r>
              <a:rPr lang="cs-CZ" altLang="cs-CZ"/>
              <a:t>Studijní oddělení - paní Šebková</a:t>
            </a:r>
          </a:p>
        </p:txBody>
      </p:sp>
      <p:sp>
        <p:nvSpPr>
          <p:cNvPr id="26627" name="Zástupný symbol pro obsah 2">
            <a:extLst>
              <a:ext uri="{FF2B5EF4-FFF2-40B4-BE49-F238E27FC236}">
                <a16:creationId xmlns:a16="http://schemas.microsoft.com/office/drawing/2014/main" id="{89728F83-A488-15B9-B52F-DCA2E4D1D0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7237" y="2422008"/>
            <a:ext cx="5497512" cy="3582988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cs-CZ" altLang="cs-CZ" sz="1800"/>
              <a:t>nabíjení karet, potvrzení o studiu, tisk, knihovna 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cs-CZ" altLang="cs-CZ" sz="1800" b="1"/>
              <a:t>Úřední hodiny: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cs-CZ" altLang="cs-CZ" sz="1800"/>
              <a:t>7:30-8:00, 9:40-9:55, 13:00-14:00 </a:t>
            </a:r>
          </a:p>
        </p:txBody>
      </p:sp>
      <p:sp>
        <p:nvSpPr>
          <p:cNvPr id="26628" name="Zástupný symbol pro obsah 4">
            <a:extLst>
              <a:ext uri="{FF2B5EF4-FFF2-40B4-BE49-F238E27FC236}">
                <a16:creationId xmlns:a16="http://schemas.microsoft.com/office/drawing/2014/main" id="{C5450376-CB83-7EA8-2220-B5F4D51C9E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5458" y="1336124"/>
            <a:ext cx="5708730" cy="5979075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cs-CZ" sz="1800"/>
              <a:t>správa tříd paní Šebková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cs-CZ" sz="1800"/>
              <a:t>vyřazování a přesuny majetku přes </a:t>
            </a:r>
            <a:r>
              <a:rPr lang="cs-CZ" sz="1800" err="1"/>
              <a:t>Sy</a:t>
            </a:r>
            <a:r>
              <a:rPr lang="cs-CZ" sz="1800"/>
              <a:t>, </a:t>
            </a:r>
            <a:r>
              <a:rPr lang="cs-CZ" sz="1800" err="1"/>
              <a:t>Vitl</a:t>
            </a:r>
            <a:endParaRPr lang="cs-CZ" sz="1800"/>
          </a:p>
          <a:p>
            <a:pPr eaLnBrk="1" fontAlgn="auto" hangingPunct="1">
              <a:spcBef>
                <a:spcPts val="160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cs-CZ" sz="1800"/>
              <a:t>sběr papíru k Str</a:t>
            </a:r>
          </a:p>
          <a:p>
            <a:pPr eaLnBrk="1" fontAlgn="auto" hangingPunct="1">
              <a:spcBef>
                <a:spcPts val="160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cs-CZ" sz="1800"/>
              <a:t>kopie - dle klíče 1000 + kopie navíc TU a jazykáři, navýšení po schválení dle typu výuky (žáci si hradí své materiály)</a:t>
            </a:r>
          </a:p>
          <a:p>
            <a:pPr eaLnBrk="1" fontAlgn="auto" hangingPunct="1">
              <a:spcBef>
                <a:spcPts val="160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cs-CZ" sz="1800"/>
              <a:t>EOH pouze elektronicky EDU-potvrzení od lékaře za měsíc vybírá Dr, pracovní doba </a:t>
            </a:r>
            <a:r>
              <a:rPr lang="cs-CZ" sz="1800">
                <a:solidFill>
                  <a:srgbClr val="BC204B"/>
                </a:solidFill>
              </a:rPr>
              <a:t>7:30-16:00</a:t>
            </a:r>
            <a:r>
              <a:rPr lang="cs-CZ" sz="1800"/>
              <a:t> (výjimky dozor, </a:t>
            </a:r>
            <a:r>
              <a:rPr lang="cs-CZ" sz="1800" err="1"/>
              <a:t>zkrác</a:t>
            </a:r>
            <a:r>
              <a:rPr lang="cs-CZ" sz="1800"/>
              <a:t>. úvazek)</a:t>
            </a:r>
          </a:p>
          <a:p>
            <a:pPr eaLnBrk="1" fontAlgn="auto" hangingPunct="1">
              <a:spcBef>
                <a:spcPts val="160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cs-CZ" sz="1800">
                <a:hlinkClick r:id="rId2"/>
              </a:rPr>
              <a:t>UČEBNICE</a:t>
            </a:r>
            <a:endParaRPr lang="cs-CZ" sz="1800"/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cs-CZ" altLang="cs-CZ"/>
          </a:p>
        </p:txBody>
      </p:sp>
      <p:sp>
        <p:nvSpPr>
          <p:cNvPr id="26629" name="Zástupný symbol pro datum 5">
            <a:extLst>
              <a:ext uri="{FF2B5EF4-FFF2-40B4-BE49-F238E27FC236}">
                <a16:creationId xmlns:a16="http://schemas.microsoft.com/office/drawing/2014/main" id="{997D0DAE-860B-BB2B-EDA9-547ABFAAFE8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fld id="{9A732170-CE75-42D8-9B06-7BB102CC306F}" type="datetime1">
              <a:rPr lang="cs-CZ" altLang="cs-CZ" sz="1200" smtClean="0">
                <a:solidFill>
                  <a:srgbClr val="6F0926"/>
                </a:solidFill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16.04.2025</a:t>
            </a:fld>
            <a:endParaRPr lang="cs-CZ" altLang="cs-CZ" sz="1200">
              <a:solidFill>
                <a:srgbClr val="6F0926"/>
              </a:solidFill>
            </a:endParaRPr>
          </a:p>
        </p:txBody>
      </p:sp>
      <p:sp>
        <p:nvSpPr>
          <p:cNvPr id="26630" name="Zástupný symbol pro číslo snímku 6">
            <a:extLst>
              <a:ext uri="{FF2B5EF4-FFF2-40B4-BE49-F238E27FC236}">
                <a16:creationId xmlns:a16="http://schemas.microsoft.com/office/drawing/2014/main" id="{E42ADB00-3587-FA8A-1AA7-2D5B14C1B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642697F7-E6C5-470A-AFAB-3646D3EBB663}" type="slidenum">
              <a:rPr lang="cs-CZ" altLang="cs-CZ" sz="1200" smtClean="0">
                <a:solidFill>
                  <a:srgbClr val="6F0926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9</a:t>
            </a:fld>
            <a:endParaRPr lang="cs-CZ" altLang="cs-CZ" sz="1200">
              <a:solidFill>
                <a:srgbClr val="6F0926"/>
              </a:solidFill>
            </a:endParaRPr>
          </a:p>
        </p:txBody>
      </p:sp>
      <p:sp>
        <p:nvSpPr>
          <p:cNvPr id="8" name="Nadpis 7">
            <a:extLst>
              <a:ext uri="{FF2B5EF4-FFF2-40B4-BE49-F238E27FC236}">
                <a16:creationId xmlns:a16="http://schemas.microsoft.com/office/drawing/2014/main" id="{7D79E949-C0B3-1F53-FAD1-C0569C6DC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032" y="10562"/>
            <a:ext cx="8431213" cy="1325563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/>
              <a:t>Organizační pokyny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Zástupný symbol pro text 1">
            <a:extLst>
              <a:ext uri="{FF2B5EF4-FFF2-40B4-BE49-F238E27FC236}">
                <a16:creationId xmlns:a16="http://schemas.microsoft.com/office/drawing/2014/main" id="{C4C9B275-FEC4-2DD4-48EE-945836F9CC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6644" y="1050684"/>
            <a:ext cx="5157787" cy="823912"/>
          </a:xfrm>
        </p:spPr>
        <p:txBody>
          <a:bodyPr/>
          <a:lstStyle/>
          <a:p>
            <a:pPr eaLnBrk="1" hangingPunct="1"/>
            <a:r>
              <a:rPr lang="cs-CZ" altLang="cs-CZ"/>
              <a:t>Obecné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D97CF00-6794-A05C-5E3F-0CD7FADEDF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0413" y="2007273"/>
            <a:ext cx="5157787" cy="4216400"/>
          </a:xfrm>
        </p:spPr>
        <p:txBody>
          <a:bodyPr rtlCol="0">
            <a:normAutofit fontScale="625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cs-CZ"/>
              <a:t>na začátku roku seznámit všechny žáky s pravidly hodnocení, váhou známek a podmínkami klasifikace!!! </a:t>
            </a:r>
            <a:r>
              <a:rPr lang="cs-CZ">
                <a:solidFill>
                  <a:srgbClr val="BC204B"/>
                </a:solidFill>
              </a:rPr>
              <a:t>Ideálně písemně!</a:t>
            </a:r>
          </a:p>
          <a:p>
            <a:pPr eaLnBrk="1" fontAlgn="auto" hangingPunct="1">
              <a:spcBef>
                <a:spcPts val="1600"/>
              </a:spcBef>
              <a:spcAft>
                <a:spcPts val="1600"/>
              </a:spcAft>
              <a:buFont typeface="Wingdings" panose="05000000000000000000" pitchFamily="2" charset="2"/>
              <a:buChar char="ü"/>
              <a:defRPr/>
            </a:pPr>
            <a:r>
              <a:rPr lang="cs-CZ"/>
              <a:t>důsledně řešit kázeňské problémy – informovat rodiče přes </a:t>
            </a:r>
            <a:r>
              <a:rPr lang="cs-CZ" err="1"/>
              <a:t>Edupage</a:t>
            </a:r>
            <a:r>
              <a:rPr lang="cs-CZ"/>
              <a:t> </a:t>
            </a:r>
          </a:p>
          <a:p>
            <a:pPr eaLnBrk="1" fontAlgn="auto" hangingPunct="1">
              <a:spcBef>
                <a:spcPts val="1600"/>
              </a:spcBef>
              <a:spcAft>
                <a:spcPts val="1600"/>
              </a:spcAft>
              <a:buFont typeface="Wingdings" panose="05000000000000000000" pitchFamily="2" charset="2"/>
              <a:buChar char="ü"/>
              <a:defRPr/>
            </a:pPr>
            <a:r>
              <a:rPr lang="cs-CZ" b="1">
                <a:solidFill>
                  <a:srgbClr val="BC204B"/>
                </a:solidFill>
              </a:rPr>
              <a:t>domácí úkoly – neodevzdání = N</a:t>
            </a:r>
          </a:p>
          <a:p>
            <a:pPr eaLnBrk="1" fontAlgn="auto" hangingPunct="1">
              <a:spcBef>
                <a:spcPts val="1600"/>
              </a:spcBef>
              <a:spcAft>
                <a:spcPts val="1600"/>
              </a:spcAft>
              <a:buFont typeface="Wingdings" panose="05000000000000000000" pitchFamily="2" charset="2"/>
              <a:buChar char="ü"/>
              <a:defRPr/>
            </a:pPr>
            <a:r>
              <a:rPr lang="cs-CZ"/>
              <a:t>NG: kontrolovat úpravu sešitů, nošení pomůcek - zápisy pro rodiče do Edy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s-CZ"/>
          </a:p>
        </p:txBody>
      </p:sp>
      <p:sp>
        <p:nvSpPr>
          <p:cNvPr id="28677" name="Zástupný symbol pro obsah 4">
            <a:extLst>
              <a:ext uri="{FF2B5EF4-FFF2-40B4-BE49-F238E27FC236}">
                <a16:creationId xmlns:a16="http://schemas.microsoft.com/office/drawing/2014/main" id="{4590653A-808E-A728-2F0B-FE64931325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620138" y="1458655"/>
            <a:ext cx="5183188" cy="2385556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cs-CZ" altLang="cs-CZ" sz="2000"/>
              <a:t> </a:t>
            </a:r>
            <a:r>
              <a:rPr lang="cs-CZ" altLang="cs-CZ" sz="2400" b="1"/>
              <a:t>Autorská práva </a:t>
            </a:r>
          </a:p>
          <a:p>
            <a:pPr lvl="1" eaLnBrk="1" hangingPunct="1">
              <a:buFont typeface="Wingdings" panose="05000000000000000000" pitchFamily="2" charset="2"/>
              <a:buChar char="ü"/>
              <a:defRPr/>
            </a:pPr>
            <a:r>
              <a:rPr lang="cs-CZ" altLang="cs-CZ" sz="1600"/>
              <a:t>vy můžete pro žáky používat malé rozsahy jako ukázky a vybrat</a:t>
            </a:r>
          </a:p>
          <a:p>
            <a:pPr lvl="1" eaLnBrk="1" hangingPunct="1">
              <a:buFont typeface="Wingdings" panose="05000000000000000000" pitchFamily="2" charset="2"/>
              <a:buChar char="ü"/>
              <a:defRPr/>
            </a:pPr>
            <a:r>
              <a:rPr lang="cs-CZ" altLang="cs-CZ" sz="1600"/>
              <a:t>žáci si mohou kopírovat z čehokoliv, co škola vlastní</a:t>
            </a:r>
          </a:p>
          <a:p>
            <a:pPr marL="457200" lvl="1" indent="0" eaLnBrk="1" hangingPunct="1">
              <a:buFont typeface="Arial" panose="020B0604020202020204" pitchFamily="34" charset="0"/>
              <a:buNone/>
              <a:defRPr/>
            </a:pPr>
            <a:endParaRPr lang="cs-CZ" sz="1600"/>
          </a:p>
          <a:p>
            <a:pPr marL="457200" lvl="1" indent="0" eaLnBrk="1" hangingPunct="1">
              <a:buNone/>
              <a:defRPr/>
            </a:pPr>
            <a:endParaRPr lang="cs-CZ" altLang="cs-CZ" sz="1600"/>
          </a:p>
          <a:p>
            <a:pPr lvl="1" eaLnBrk="1" hangingPunct="1">
              <a:buFont typeface="Wingdings" panose="05000000000000000000" pitchFamily="2" charset="2"/>
              <a:buChar char="ü"/>
              <a:defRPr/>
            </a:pPr>
            <a:endParaRPr lang="cs-CZ" altLang="cs-CZ" sz="1600"/>
          </a:p>
          <a:p>
            <a:pPr marL="457200" lvl="1" indent="0" eaLnBrk="1" hangingPunct="1">
              <a:buFont typeface="Arial" panose="020B0604020202020204" pitchFamily="34" charset="0"/>
              <a:buNone/>
              <a:defRPr/>
            </a:pPr>
            <a:endParaRPr lang="cs-CZ" altLang="cs-CZ" sz="1600"/>
          </a:p>
        </p:txBody>
      </p:sp>
      <p:sp>
        <p:nvSpPr>
          <p:cNvPr id="2" name="Zástupný symbol pro datum 5">
            <a:extLst>
              <a:ext uri="{FF2B5EF4-FFF2-40B4-BE49-F238E27FC236}">
                <a16:creationId xmlns:a16="http://schemas.microsoft.com/office/drawing/2014/main" id="{C7CAE95D-CEE3-496B-06FB-33FF4AC822C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fld id="{6DC207A8-9725-4FEB-AE61-656597DEC897}" type="datetime1">
              <a:rPr lang="cs-CZ" altLang="cs-CZ" sz="1200" smtClean="0">
                <a:solidFill>
                  <a:srgbClr val="6F0926"/>
                </a:solidFill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16.04.2025</a:t>
            </a:fld>
            <a:endParaRPr lang="cs-CZ" altLang="cs-CZ" sz="1200">
              <a:solidFill>
                <a:srgbClr val="6F0926"/>
              </a:solidFill>
            </a:endParaRPr>
          </a:p>
        </p:txBody>
      </p:sp>
      <p:sp>
        <p:nvSpPr>
          <p:cNvPr id="28678" name="Zástupný symbol pro číslo snímku 6">
            <a:extLst>
              <a:ext uri="{FF2B5EF4-FFF2-40B4-BE49-F238E27FC236}">
                <a16:creationId xmlns:a16="http://schemas.microsoft.com/office/drawing/2014/main" id="{EB812BD9-615D-C444-0EF0-99B4EC1E2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96AC917B-145F-47D6-BBC2-D3F442B0D2DE}" type="slidenum">
              <a:rPr lang="cs-CZ" altLang="cs-CZ" sz="1200" smtClean="0">
                <a:solidFill>
                  <a:srgbClr val="6F0926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10</a:t>
            </a:fld>
            <a:endParaRPr lang="cs-CZ" altLang="cs-CZ" sz="1200">
              <a:solidFill>
                <a:srgbClr val="6F0926"/>
              </a:solidFill>
            </a:endParaRPr>
          </a:p>
        </p:txBody>
      </p:sp>
      <p:sp>
        <p:nvSpPr>
          <p:cNvPr id="8" name="Nadpis 7">
            <a:extLst>
              <a:ext uri="{FF2B5EF4-FFF2-40B4-BE49-F238E27FC236}">
                <a16:creationId xmlns:a16="http://schemas.microsoft.com/office/drawing/2014/main" id="{FAAC2851-A940-D293-B089-3133B1458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339" y="-6868"/>
            <a:ext cx="8431213" cy="1325563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/>
              <a:t>Pokyny výuka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7C726916-8065-E25C-FF36-C29E8186471B}"/>
              </a:ext>
            </a:extLst>
          </p:cNvPr>
          <p:cNvSpPr/>
          <p:nvPr/>
        </p:nvSpPr>
        <p:spPr>
          <a:xfrm>
            <a:off x="7109927" y="4255860"/>
            <a:ext cx="3234612" cy="1688841"/>
          </a:xfrm>
          <a:prstGeom prst="rect">
            <a:avLst/>
          </a:prstGeom>
          <a:solidFill>
            <a:srgbClr val="BC204B"/>
          </a:solidFill>
          <a:ln>
            <a:solidFill>
              <a:srgbClr val="BC20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1" indent="0" eaLnBrk="1" hangingPunct="1">
              <a:buFont typeface="Arial" panose="020B0604020202020204" pitchFamily="34" charset="0"/>
              <a:buNone/>
              <a:defRPr/>
            </a:pPr>
            <a:r>
              <a:rPr lang="cs-CZ" sz="2400" b="1" i="1">
                <a:solidFill>
                  <a:schemeClr val="bg1"/>
                </a:solidFill>
                <a:latin typeface="Bahnschrift Light SemiCondensed" panose="020B0502040204020203" pitchFamily="34" charset="0"/>
              </a:rPr>
              <a:t>…a základ všeho?   </a:t>
            </a:r>
          </a:p>
          <a:p>
            <a:pPr marL="457200" lvl="1" indent="0" eaLnBrk="1" hangingPunct="1">
              <a:buFont typeface="Arial" panose="020B0604020202020204" pitchFamily="34" charset="0"/>
              <a:buNone/>
              <a:defRPr/>
            </a:pPr>
            <a:r>
              <a:rPr lang="cs-CZ" sz="2400" b="1" i="1">
                <a:solidFill>
                  <a:schemeClr val="bg1"/>
                </a:solidFill>
                <a:latin typeface="Bahnschrift Light SemiCondensed" panose="020B0502040204020203" pitchFamily="34" charset="0"/>
              </a:rPr>
              <a:t>Slušný, laskavý a vstřícný přístup!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Zástupný text 4">
            <a:extLst>
              <a:ext uri="{FF2B5EF4-FFF2-40B4-BE49-F238E27FC236}">
                <a16:creationId xmlns:a16="http://schemas.microsoft.com/office/drawing/2014/main" id="{99DA8F06-00FB-C8E5-AA01-CF879B08E0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547" y="1175302"/>
            <a:ext cx="5157787" cy="728662"/>
          </a:xfrm>
        </p:spPr>
        <p:txBody>
          <a:bodyPr/>
          <a:lstStyle/>
          <a:p>
            <a:pPr eaLnBrk="1" hangingPunct="1"/>
            <a:r>
              <a:rPr lang="cs-CZ" altLang="cs-CZ"/>
              <a:t>Vedení</a:t>
            </a:r>
          </a:p>
        </p:txBody>
      </p:sp>
      <p:sp>
        <p:nvSpPr>
          <p:cNvPr id="20483" name="Zástupný obsah 5">
            <a:extLst>
              <a:ext uri="{FF2B5EF4-FFF2-40B4-BE49-F238E27FC236}">
                <a16:creationId xmlns:a16="http://schemas.microsoft.com/office/drawing/2014/main" id="{F0CF11DC-F7F3-C488-590C-FC558A859B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547" y="2006600"/>
            <a:ext cx="5157787" cy="4412861"/>
          </a:xfrm>
        </p:spPr>
        <p:txBody>
          <a:bodyPr/>
          <a:lstStyle/>
          <a:p>
            <a:pPr eaLnBrk="1" hangingPunct="1">
              <a:spcBef>
                <a:spcPts val="1600"/>
              </a:spcBef>
              <a:buFont typeface="Wingdings" panose="05000000000000000000" pitchFamily="2" charset="2"/>
              <a:buChar char="ü"/>
            </a:pPr>
            <a:r>
              <a:rPr lang="cs-CZ" altLang="cs-CZ" sz="2400"/>
              <a:t>plnění výzev</a:t>
            </a:r>
          </a:p>
          <a:p>
            <a:pPr eaLnBrk="1" hangingPunct="1">
              <a:spcBef>
                <a:spcPts val="1600"/>
              </a:spcBef>
              <a:buFont typeface="Wingdings" panose="05000000000000000000" pitchFamily="2" charset="2"/>
              <a:buChar char="ü"/>
            </a:pPr>
            <a:r>
              <a:rPr lang="cs-CZ" altLang="cs-CZ" sz="2400"/>
              <a:t>metody výuky</a:t>
            </a:r>
          </a:p>
          <a:p>
            <a:pPr eaLnBrk="1" hangingPunct="1">
              <a:spcBef>
                <a:spcPts val="1600"/>
              </a:spcBef>
              <a:buFont typeface="Wingdings" panose="05000000000000000000" pitchFamily="2" charset="2"/>
              <a:buChar char="ü"/>
            </a:pPr>
            <a:r>
              <a:rPr lang="cs-CZ" altLang="cs-CZ" sz="2400"/>
              <a:t>soulad se ŠVP</a:t>
            </a:r>
          </a:p>
          <a:p>
            <a:pPr eaLnBrk="1" hangingPunct="1">
              <a:spcBef>
                <a:spcPts val="1600"/>
              </a:spcBef>
              <a:buFont typeface="Wingdings" panose="05000000000000000000" pitchFamily="2" charset="2"/>
              <a:buChar char="ü"/>
            </a:pPr>
            <a:r>
              <a:rPr lang="cs-CZ" altLang="cs-CZ" sz="2400"/>
              <a:t>zpětná vazba z výuky</a:t>
            </a:r>
          </a:p>
          <a:p>
            <a:pPr eaLnBrk="1" hangingPunct="1">
              <a:spcBef>
                <a:spcPts val="1600"/>
              </a:spcBef>
              <a:buFont typeface="Wingdings" panose="05000000000000000000" pitchFamily="2" charset="2"/>
              <a:buChar char="ü"/>
            </a:pPr>
            <a:r>
              <a:rPr lang="cs-CZ" altLang="cs-CZ" sz="2400"/>
              <a:t>práce se žáky s SVP a nadanými</a:t>
            </a:r>
          </a:p>
          <a:p>
            <a:pPr eaLnBrk="1" hangingPunct="1">
              <a:spcBef>
                <a:spcPts val="1600"/>
              </a:spcBef>
              <a:buFont typeface="Wingdings" panose="05000000000000000000" pitchFamily="2" charset="2"/>
              <a:buChar char="ü"/>
            </a:pPr>
            <a:r>
              <a:rPr lang="cs-CZ" altLang="cs-CZ" sz="2400"/>
              <a:t>včasné nástupy do hodin</a:t>
            </a:r>
          </a:p>
          <a:p>
            <a:pPr eaLnBrk="1" hangingPunct="1">
              <a:spcBef>
                <a:spcPts val="1600"/>
              </a:spcBef>
              <a:buFont typeface="Wingdings" panose="05000000000000000000" pitchFamily="2" charset="2"/>
              <a:buChar char="ü"/>
            </a:pPr>
            <a:endParaRPr lang="cs-CZ" altLang="cs-CZ" sz="2400"/>
          </a:p>
          <a:p>
            <a:pPr eaLnBrk="1" hangingPunct="1">
              <a:spcBef>
                <a:spcPts val="1600"/>
              </a:spcBef>
              <a:buFont typeface="Wingdings" panose="05000000000000000000" pitchFamily="2" charset="2"/>
              <a:buChar char="ü"/>
            </a:pPr>
            <a:endParaRPr lang="cs-CZ" altLang="cs-CZ"/>
          </a:p>
        </p:txBody>
      </p:sp>
      <p:sp>
        <p:nvSpPr>
          <p:cNvPr id="20484" name="Zástupný text 6">
            <a:extLst>
              <a:ext uri="{FF2B5EF4-FFF2-40B4-BE49-F238E27FC236}">
                <a16:creationId xmlns:a16="http://schemas.microsoft.com/office/drawing/2014/main" id="{FC06A0B8-1EEA-C300-04F7-DD38959A4A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77938"/>
            <a:ext cx="5183188" cy="728662"/>
          </a:xfrm>
        </p:spPr>
        <p:txBody>
          <a:bodyPr/>
          <a:lstStyle/>
          <a:p>
            <a:pPr eaLnBrk="1" hangingPunct="1"/>
            <a:r>
              <a:rPr lang="cs-CZ" altLang="cs-CZ"/>
              <a:t>Vzájemné</a:t>
            </a:r>
          </a:p>
        </p:txBody>
      </p:sp>
      <p:sp>
        <p:nvSpPr>
          <p:cNvPr id="8" name="Zástupný obsah 7">
            <a:extLst>
              <a:ext uri="{FF2B5EF4-FFF2-40B4-BE49-F238E27FC236}">
                <a16:creationId xmlns:a16="http://schemas.microsoft.com/office/drawing/2014/main" id="{1FFA77B1-FB6D-C47E-D366-5FBED8CB5F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006600"/>
            <a:ext cx="5183188" cy="3684588"/>
          </a:xfrm>
        </p:spPr>
        <p:txBody>
          <a:bodyPr rtlCol="0">
            <a:normAutofit/>
          </a:bodyPr>
          <a:lstStyle/>
          <a:p>
            <a:pPr eaLnBrk="1" fontAlgn="auto" hangingPunct="1">
              <a:spcBef>
                <a:spcPts val="160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pl-PL" sz="2400"/>
              <a:t>minimálně 1x za rok po domluvě s kolegy – online tabulka</a:t>
            </a:r>
          </a:p>
          <a:p>
            <a:pPr eaLnBrk="1" fontAlgn="auto" hangingPunct="1">
              <a:spcBef>
                <a:spcPts val="1600"/>
              </a:spcBef>
              <a:spcAft>
                <a:spcPts val="1600"/>
              </a:spcAft>
              <a:buFont typeface="Wingdings" panose="05000000000000000000" pitchFamily="2" charset="2"/>
              <a:buChar char="ü"/>
              <a:defRPr/>
            </a:pPr>
            <a:r>
              <a:rPr lang="pl-PL" sz="2400"/>
              <a:t>zpětná vazba na konci školního roku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s-CZ" sz="180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A44DD276-FB9A-929B-CFC1-F7773A034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661" y="0"/>
            <a:ext cx="8431213" cy="1325563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/>
              <a:t>Hospitace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Zástupný text 1">
            <a:extLst>
              <a:ext uri="{FF2B5EF4-FFF2-40B4-BE49-F238E27FC236}">
                <a16:creationId xmlns:a16="http://schemas.microsoft.com/office/drawing/2014/main" id="{93B11928-EA05-6A6B-4468-917633801A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2581" y="1185864"/>
            <a:ext cx="5157787" cy="823912"/>
          </a:xfrm>
        </p:spPr>
        <p:txBody>
          <a:bodyPr/>
          <a:lstStyle/>
          <a:p>
            <a:r>
              <a:rPr lang="cs-CZ" altLang="cs-CZ"/>
              <a:t>Doučování</a:t>
            </a:r>
          </a:p>
        </p:txBody>
      </p:sp>
      <p:sp>
        <p:nvSpPr>
          <p:cNvPr id="22531" name="Zástupný obsah 2">
            <a:extLst>
              <a:ext uri="{FF2B5EF4-FFF2-40B4-BE49-F238E27FC236}">
                <a16:creationId xmlns:a16="http://schemas.microsoft.com/office/drawing/2014/main" id="{CA2809B5-5A05-E5D9-E997-128E2CA665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2581" y="2340769"/>
            <a:ext cx="5157787" cy="368458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cs-CZ" altLang="cs-CZ" sz="2400"/>
              <a:t>pokračování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sz="2400"/>
              <a:t>vykazovací tabulka bude v TEAMS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sz="2400"/>
              <a:t>hrazeno pololetně v odměnách</a:t>
            </a:r>
          </a:p>
        </p:txBody>
      </p:sp>
      <p:sp>
        <p:nvSpPr>
          <p:cNvPr id="22532" name="Zástupný text 3">
            <a:extLst>
              <a:ext uri="{FF2B5EF4-FFF2-40B4-BE49-F238E27FC236}">
                <a16:creationId xmlns:a16="http://schemas.microsoft.com/office/drawing/2014/main" id="{83AED0BE-6E6F-DF15-E633-66C5F0A606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185864"/>
            <a:ext cx="5183188" cy="823912"/>
          </a:xfrm>
        </p:spPr>
        <p:txBody>
          <a:bodyPr/>
          <a:lstStyle/>
          <a:p>
            <a:r>
              <a:rPr lang="cs-CZ" altLang="cs-CZ"/>
              <a:t>Kroužky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5C81B6EF-4B4F-41EB-5738-D4C590CA4A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0612" y="2340769"/>
            <a:ext cx="5183188" cy="368458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  <a:defRPr/>
            </a:pPr>
            <a:r>
              <a:rPr lang="cs-CZ" sz="2400"/>
              <a:t>nově bez zastřešení projektu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cs-CZ" sz="2400"/>
              <a:t>tabulka na návrh kroužků je v TEAMS/PORADY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cs-CZ" sz="2400"/>
              <a:t>vykazovací tabulka bude v TEAMS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cs-CZ" sz="2400"/>
              <a:t>hrazeno pololetně v odměnách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cs-CZ"/>
              <a:t> </a:t>
            </a:r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3021CE31-DDFB-A9DD-E5E9-8FB7E1556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581" y="5555"/>
            <a:ext cx="8431213" cy="1325563"/>
          </a:xfrm>
        </p:spPr>
        <p:txBody>
          <a:bodyPr/>
          <a:lstStyle/>
          <a:p>
            <a:pPr>
              <a:defRPr/>
            </a:pPr>
            <a:r>
              <a:rPr lang="cs-CZ"/>
              <a:t>Doučování a Kroužky</a:t>
            </a:r>
          </a:p>
        </p:txBody>
      </p:sp>
      <p:sp>
        <p:nvSpPr>
          <p:cNvPr id="22535" name="Zástupný symbol pro datum 6">
            <a:extLst>
              <a:ext uri="{FF2B5EF4-FFF2-40B4-BE49-F238E27FC236}">
                <a16:creationId xmlns:a16="http://schemas.microsoft.com/office/drawing/2014/main" id="{E1E369CB-2DF9-5197-7FEF-C47F070CE28A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fld id="{2E332663-8ABF-46BC-8FB3-E650695F83BB}" type="datetime1">
              <a:rPr lang="cs-CZ" altLang="cs-CZ" sz="1200" smtClean="0">
                <a:solidFill>
                  <a:srgbClr val="6F0926"/>
                </a:solidFill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16.04.2025</a:t>
            </a:fld>
            <a:endParaRPr lang="cs-CZ" altLang="cs-CZ" sz="1200">
              <a:solidFill>
                <a:srgbClr val="6F0926"/>
              </a:solidFill>
            </a:endParaRPr>
          </a:p>
        </p:txBody>
      </p:sp>
      <p:sp>
        <p:nvSpPr>
          <p:cNvPr id="22536" name="Zástupný symbol pro číslo snímku 7">
            <a:extLst>
              <a:ext uri="{FF2B5EF4-FFF2-40B4-BE49-F238E27FC236}">
                <a16:creationId xmlns:a16="http://schemas.microsoft.com/office/drawing/2014/main" id="{3D5978E1-DB3F-E8CE-D7C5-E1F65E9F33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A328E9E6-0F64-43A2-BF07-0BCF3700C788}" type="slidenum">
              <a:rPr lang="cs-CZ" altLang="cs-CZ" sz="1200" smtClean="0">
                <a:solidFill>
                  <a:srgbClr val="6F0926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12</a:t>
            </a:fld>
            <a:endParaRPr lang="cs-CZ" altLang="cs-CZ" sz="1200">
              <a:solidFill>
                <a:srgbClr val="6F0926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Zástupný text 1">
            <a:extLst>
              <a:ext uri="{FF2B5EF4-FFF2-40B4-BE49-F238E27FC236}">
                <a16:creationId xmlns:a16="http://schemas.microsoft.com/office/drawing/2014/main" id="{488C7EF5-C1FB-2FA1-D05D-C0399484AE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1372" y="1281210"/>
            <a:ext cx="5157787" cy="823912"/>
          </a:xfrm>
        </p:spPr>
        <p:txBody>
          <a:bodyPr/>
          <a:lstStyle/>
          <a:p>
            <a:r>
              <a:rPr lang="cs-CZ" altLang="cs-CZ"/>
              <a:t>Hlavní principy</a:t>
            </a:r>
          </a:p>
        </p:txBody>
      </p:sp>
      <p:sp>
        <p:nvSpPr>
          <p:cNvPr id="29699" name="Zástupný obsah 2">
            <a:extLst>
              <a:ext uri="{FF2B5EF4-FFF2-40B4-BE49-F238E27FC236}">
                <a16:creationId xmlns:a16="http://schemas.microsoft.com/office/drawing/2014/main" id="{A439DCEB-54D0-8B48-B511-85AB898948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1371" y="2374252"/>
            <a:ext cx="5157787" cy="368458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cs-CZ" altLang="cs-CZ" sz="2000"/>
              <a:t>pedagogická diagnostika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sz="2000"/>
              <a:t>podporujeme všechny (i ty bez papíru)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sz="2000"/>
              <a:t>podpora ve výuce, diferenciace výuky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sz="2000"/>
              <a:t>mimoškolní aktivity na GYMBOSU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sz="2000"/>
              <a:t>mimoškolní aktivity externí</a:t>
            </a:r>
          </a:p>
        </p:txBody>
      </p:sp>
      <p:sp>
        <p:nvSpPr>
          <p:cNvPr id="29700" name="Zástupný text 3">
            <a:extLst>
              <a:ext uri="{FF2B5EF4-FFF2-40B4-BE49-F238E27FC236}">
                <a16:creationId xmlns:a16="http://schemas.microsoft.com/office/drawing/2014/main" id="{7BB7C6EA-00A2-8BCE-7B15-FA3D703C3C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14500"/>
            <a:ext cx="5183188" cy="823912"/>
          </a:xfrm>
        </p:spPr>
        <p:txBody>
          <a:bodyPr/>
          <a:lstStyle/>
          <a:p>
            <a:r>
              <a:rPr lang="cs-CZ" altLang="cs-CZ"/>
              <a:t>Podpora</a:t>
            </a:r>
          </a:p>
        </p:txBody>
      </p:sp>
      <p:sp>
        <p:nvSpPr>
          <p:cNvPr id="29701" name="Zástupný obsah 4">
            <a:extLst>
              <a:ext uri="{FF2B5EF4-FFF2-40B4-BE49-F238E27FC236}">
                <a16:creationId xmlns:a16="http://schemas.microsoft.com/office/drawing/2014/main" id="{37AE6045-594C-5CCD-7C32-E3952F5BEA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42164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cs-CZ" altLang="cs-CZ" sz="2000"/>
              <a:t>koordinátorka nadaných:</a:t>
            </a:r>
          </a:p>
          <a:p>
            <a:pPr marL="457200" lvl="1" indent="0">
              <a:buNone/>
            </a:pPr>
            <a:r>
              <a:rPr lang="cs-CZ" altLang="cs-CZ" sz="2000"/>
              <a:t>Mgr. Izabela Štěpánková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sz="2000"/>
              <a:t>ŠPP – diagnostika:</a:t>
            </a:r>
          </a:p>
          <a:p>
            <a:pPr marL="457200" lvl="1" indent="0">
              <a:buNone/>
            </a:pPr>
            <a:r>
              <a:rPr lang="cs-CZ" altLang="cs-CZ" sz="2000"/>
              <a:t>Mgr. Barbora Soukopová</a:t>
            </a:r>
          </a:p>
          <a:p>
            <a:pPr marL="457200" lvl="1" indent="0">
              <a:buNone/>
            </a:pPr>
            <a:endParaRPr lang="cs-CZ" altLang="cs-CZ" sz="2000"/>
          </a:p>
          <a:p>
            <a:pPr marL="457200" lvl="1" indent="0">
              <a:buNone/>
            </a:pPr>
            <a:r>
              <a:rPr lang="cs-CZ" altLang="cs-CZ" sz="2000"/>
              <a:t>                        </a:t>
            </a:r>
            <a:r>
              <a:rPr lang="cs-CZ" altLang="cs-CZ" sz="2000">
                <a:solidFill>
                  <a:srgbClr val="C00000"/>
                </a:solidFill>
              </a:rPr>
              <a:t>více v úterý…</a:t>
            </a:r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B6C2588E-6FAE-247A-8A84-6BBEA1E0D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72" y="22226"/>
            <a:ext cx="8431213" cy="1325563"/>
          </a:xfrm>
        </p:spPr>
        <p:txBody>
          <a:bodyPr/>
          <a:lstStyle/>
          <a:p>
            <a:pPr>
              <a:defRPr/>
            </a:pPr>
            <a:r>
              <a:rPr lang="cs-CZ"/>
              <a:t>Výzva č.1 - Nadaní</a:t>
            </a:r>
          </a:p>
        </p:txBody>
      </p:sp>
      <p:sp>
        <p:nvSpPr>
          <p:cNvPr id="29703" name="Zástupný symbol pro datum 6">
            <a:extLst>
              <a:ext uri="{FF2B5EF4-FFF2-40B4-BE49-F238E27FC236}">
                <a16:creationId xmlns:a16="http://schemas.microsoft.com/office/drawing/2014/main" id="{9E02D6E7-63FE-0C49-919E-E441FEA90858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cs-CZ" altLang="cs-CZ" sz="1200">
              <a:solidFill>
                <a:srgbClr val="6F0926"/>
              </a:solidFill>
            </a:endParaRPr>
          </a:p>
        </p:txBody>
      </p:sp>
      <p:sp>
        <p:nvSpPr>
          <p:cNvPr id="29704" name="Zástupný symbol pro číslo snímku 7">
            <a:extLst>
              <a:ext uri="{FF2B5EF4-FFF2-40B4-BE49-F238E27FC236}">
                <a16:creationId xmlns:a16="http://schemas.microsoft.com/office/drawing/2014/main" id="{D44D320C-E22C-9D8D-065F-9A828ACB39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C74423F-0A36-4A04-BA76-CF4E5C499540}" type="slidenum">
              <a:rPr lang="cs-CZ" altLang="cs-CZ" sz="1200" smtClean="0">
                <a:solidFill>
                  <a:srgbClr val="6F0926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13</a:t>
            </a:fld>
            <a:endParaRPr lang="cs-CZ" altLang="cs-CZ" sz="1200">
              <a:solidFill>
                <a:srgbClr val="6F0926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Zástupný text 1">
            <a:extLst>
              <a:ext uri="{FF2B5EF4-FFF2-40B4-BE49-F238E27FC236}">
                <a16:creationId xmlns:a16="http://schemas.microsoft.com/office/drawing/2014/main" id="{C8DF35EE-986E-FA1B-D597-FBF66FE6D1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altLang="cs-CZ"/>
              <a:t>Zpětná vazba</a:t>
            </a:r>
          </a:p>
        </p:txBody>
      </p:sp>
      <p:sp>
        <p:nvSpPr>
          <p:cNvPr id="30723" name="Zástupný obsah 2">
            <a:extLst>
              <a:ext uri="{FF2B5EF4-FFF2-40B4-BE49-F238E27FC236}">
                <a16:creationId xmlns:a16="http://schemas.microsoft.com/office/drawing/2014/main" id="{72D5A855-04F2-9CC8-41A4-F5E5BA5E513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cs-CZ" altLang="cs-CZ" sz="2200"/>
              <a:t>používat průběžně (min 1xročně)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sz="2200"/>
              <a:t>otázky jsou k dispozici na TEAMS/ŠPP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sz="2200"/>
              <a:t>inspirace, konzultace Bára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sz="2200"/>
              <a:t>možnost volby zaměření ZV</a:t>
            </a:r>
          </a:p>
          <a:p>
            <a:endParaRPr lang="cs-CZ" altLang="cs-CZ"/>
          </a:p>
        </p:txBody>
      </p:sp>
      <p:sp>
        <p:nvSpPr>
          <p:cNvPr id="30724" name="Zástupný text 3">
            <a:extLst>
              <a:ext uri="{FF2B5EF4-FFF2-40B4-BE49-F238E27FC236}">
                <a16:creationId xmlns:a16="http://schemas.microsoft.com/office/drawing/2014/main" id="{130DAA81-FCCB-2226-5874-62DCF5EE26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altLang="cs-CZ"/>
              <a:t>Sebehodnocení</a:t>
            </a:r>
          </a:p>
        </p:txBody>
      </p:sp>
      <p:sp>
        <p:nvSpPr>
          <p:cNvPr id="30725" name="Zástupný obsah 4">
            <a:extLst>
              <a:ext uri="{FF2B5EF4-FFF2-40B4-BE49-F238E27FC236}">
                <a16:creationId xmlns:a16="http://schemas.microsoft.com/office/drawing/2014/main" id="{2AAE9B5C-0A1C-9C06-4744-7BAB461AAFA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cs-CZ" altLang="cs-CZ" sz="2200"/>
              <a:t>nutí žáky se zamyslet nad svým přístupem, věnovanou energií, prokrastinací, profilací apod.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sz="2200"/>
              <a:t>lze využít pro vaši další práci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sz="2200"/>
              <a:t>může být i součástí testu…</a:t>
            </a:r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B9CE72F2-527B-2E3F-1C7C-D19944949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431213" cy="1325563"/>
          </a:xfrm>
        </p:spPr>
        <p:txBody>
          <a:bodyPr/>
          <a:lstStyle/>
          <a:p>
            <a:pPr>
              <a:defRPr/>
            </a:pPr>
            <a:r>
              <a:rPr lang="cs-CZ"/>
              <a:t>Výzva č. 2 - Zpětná vazba a sebehodnocení žáků</a:t>
            </a:r>
          </a:p>
        </p:txBody>
      </p:sp>
      <p:sp>
        <p:nvSpPr>
          <p:cNvPr id="30727" name="Zástupný symbol pro datum 6">
            <a:extLst>
              <a:ext uri="{FF2B5EF4-FFF2-40B4-BE49-F238E27FC236}">
                <a16:creationId xmlns:a16="http://schemas.microsoft.com/office/drawing/2014/main" id="{DE32C467-F1DA-08CD-3AFA-0F94FB82DC76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fld id="{1620FE2C-B03E-478C-80C4-6193AFA21DD1}" type="datetime1">
              <a:rPr lang="cs-CZ" altLang="cs-CZ" sz="1200" smtClean="0">
                <a:solidFill>
                  <a:srgbClr val="6F0926"/>
                </a:solidFill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16.04.2025</a:t>
            </a:fld>
            <a:endParaRPr lang="cs-CZ" altLang="cs-CZ" sz="1200">
              <a:solidFill>
                <a:srgbClr val="6F0926"/>
              </a:solidFill>
            </a:endParaRPr>
          </a:p>
        </p:txBody>
      </p:sp>
      <p:sp>
        <p:nvSpPr>
          <p:cNvPr id="30728" name="Zástupný symbol pro číslo snímku 7">
            <a:extLst>
              <a:ext uri="{FF2B5EF4-FFF2-40B4-BE49-F238E27FC236}">
                <a16:creationId xmlns:a16="http://schemas.microsoft.com/office/drawing/2014/main" id="{D54AC2F7-1730-05F9-FA10-7506BA8990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FFFE28FA-B42A-4C3D-A680-C388090CA41D}" type="slidenum">
              <a:rPr lang="cs-CZ" altLang="cs-CZ" sz="1200" smtClean="0">
                <a:solidFill>
                  <a:srgbClr val="6F0926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14</a:t>
            </a:fld>
            <a:endParaRPr lang="cs-CZ" altLang="cs-CZ" sz="1200">
              <a:solidFill>
                <a:srgbClr val="6F0926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Zástupný text 1">
            <a:extLst>
              <a:ext uri="{FF2B5EF4-FFF2-40B4-BE49-F238E27FC236}">
                <a16:creationId xmlns:a16="http://schemas.microsoft.com/office/drawing/2014/main" id="{C1C52A5D-4DB8-CF16-6CEF-1612F21BC6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5604" y="1261529"/>
            <a:ext cx="5157787" cy="823912"/>
          </a:xfrm>
        </p:spPr>
        <p:txBody>
          <a:bodyPr/>
          <a:lstStyle/>
          <a:p>
            <a:r>
              <a:rPr lang="cs-CZ" altLang="cs-CZ"/>
              <a:t>Preferované zaměření DVPP</a:t>
            </a:r>
          </a:p>
        </p:txBody>
      </p:sp>
      <p:sp>
        <p:nvSpPr>
          <p:cNvPr id="31747" name="Zástupný obsah 2">
            <a:extLst>
              <a:ext uri="{FF2B5EF4-FFF2-40B4-BE49-F238E27FC236}">
                <a16:creationId xmlns:a16="http://schemas.microsoft.com/office/drawing/2014/main" id="{6B33445D-72C1-578E-8958-45F6FAC44A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5604" y="2215826"/>
            <a:ext cx="5157787" cy="368458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cs-CZ" altLang="cs-CZ" sz="2000"/>
              <a:t>aktivizační metody ve výuce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sz="2000"/>
              <a:t>práce se třídou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sz="2000"/>
              <a:t>osobnostní rozvoj žáků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sz="2000"/>
              <a:t>individualizace a diferenciace výuky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sz="2000"/>
              <a:t>práce s nadanými žáky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sz="2000"/>
              <a:t>ANJ (CLIL)</a:t>
            </a:r>
          </a:p>
          <a:p>
            <a:pPr>
              <a:buFont typeface="Wingdings" panose="05000000000000000000" pitchFamily="2" charset="2"/>
              <a:buChar char="ü"/>
            </a:pPr>
            <a:endParaRPr lang="cs-CZ" altLang="cs-CZ"/>
          </a:p>
          <a:p>
            <a:pPr>
              <a:buFont typeface="Wingdings" panose="05000000000000000000" pitchFamily="2" charset="2"/>
              <a:buChar char="ü"/>
            </a:pPr>
            <a:endParaRPr lang="cs-CZ" altLang="cs-CZ"/>
          </a:p>
          <a:p>
            <a:endParaRPr lang="cs-CZ" altLang="cs-CZ"/>
          </a:p>
        </p:txBody>
      </p:sp>
      <p:sp>
        <p:nvSpPr>
          <p:cNvPr id="31748" name="Zástupný text 3">
            <a:extLst>
              <a:ext uri="{FF2B5EF4-FFF2-40B4-BE49-F238E27FC236}">
                <a16:creationId xmlns:a16="http://schemas.microsoft.com/office/drawing/2014/main" id="{C73B3F4C-4B98-7374-44C6-686412E7B9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61529"/>
            <a:ext cx="5183188" cy="823912"/>
          </a:xfrm>
        </p:spPr>
        <p:txBody>
          <a:bodyPr/>
          <a:lstStyle/>
          <a:p>
            <a:r>
              <a:rPr lang="cs-CZ" altLang="cs-CZ"/>
              <a:t>ICT</a:t>
            </a:r>
          </a:p>
        </p:txBody>
      </p:sp>
      <p:sp>
        <p:nvSpPr>
          <p:cNvPr id="31749" name="Zástupný obsah 4">
            <a:extLst>
              <a:ext uri="{FF2B5EF4-FFF2-40B4-BE49-F238E27FC236}">
                <a16:creationId xmlns:a16="http://schemas.microsoft.com/office/drawing/2014/main" id="{1C1656D1-2BA4-1FF3-C893-B6C658DB90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6000" y="2220297"/>
            <a:ext cx="5183188" cy="368458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cs-CZ" altLang="cs-CZ" sz="2000"/>
              <a:t>průběžné vzdělávání vzhledem k inovacím</a:t>
            </a:r>
          </a:p>
          <a:p>
            <a:endParaRPr lang="cs-CZ" altLang="cs-CZ"/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F8A77150-BA60-719D-0F4D-538601818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04" y="0"/>
            <a:ext cx="8431213" cy="1325563"/>
          </a:xfrm>
        </p:spPr>
        <p:txBody>
          <a:bodyPr/>
          <a:lstStyle/>
          <a:p>
            <a:pPr>
              <a:defRPr/>
            </a:pPr>
            <a:r>
              <a:rPr lang="cs-CZ"/>
              <a:t>Výzva č. 3 - DVPP</a:t>
            </a:r>
          </a:p>
        </p:txBody>
      </p:sp>
      <p:sp>
        <p:nvSpPr>
          <p:cNvPr id="31751" name="Zástupný symbol pro datum 6">
            <a:extLst>
              <a:ext uri="{FF2B5EF4-FFF2-40B4-BE49-F238E27FC236}">
                <a16:creationId xmlns:a16="http://schemas.microsoft.com/office/drawing/2014/main" id="{3726801D-59D5-8BD4-B416-48F5682E62E2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fld id="{B64919BA-D6DC-4D91-AEE8-68B8C3D2E4DA}" type="datetime1">
              <a:rPr lang="cs-CZ" altLang="cs-CZ" sz="1200" smtClean="0">
                <a:solidFill>
                  <a:srgbClr val="6F0926"/>
                </a:solidFill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16.04.2025</a:t>
            </a:fld>
            <a:endParaRPr lang="cs-CZ" altLang="cs-CZ" sz="1200">
              <a:solidFill>
                <a:srgbClr val="6F0926"/>
              </a:solidFill>
            </a:endParaRPr>
          </a:p>
        </p:txBody>
      </p:sp>
      <p:sp>
        <p:nvSpPr>
          <p:cNvPr id="31752" name="Zástupný symbol pro číslo snímku 7">
            <a:extLst>
              <a:ext uri="{FF2B5EF4-FFF2-40B4-BE49-F238E27FC236}">
                <a16:creationId xmlns:a16="http://schemas.microsoft.com/office/drawing/2014/main" id="{AADD3051-0F62-5A2A-E40F-7B8F41838B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75E4E9E1-CE1A-4C63-A8B8-8CE780AD0FEF}" type="slidenum">
              <a:rPr lang="cs-CZ" altLang="cs-CZ" sz="1200" smtClean="0">
                <a:solidFill>
                  <a:srgbClr val="6F0926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15</a:t>
            </a:fld>
            <a:endParaRPr lang="cs-CZ" altLang="cs-CZ" sz="1200">
              <a:solidFill>
                <a:srgbClr val="6F0926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Zástupný text 1">
            <a:extLst>
              <a:ext uri="{FF2B5EF4-FFF2-40B4-BE49-F238E27FC236}">
                <a16:creationId xmlns:a16="http://schemas.microsoft.com/office/drawing/2014/main" id="{0CE57755-D357-C427-8EE9-A404135E00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2581" y="1141965"/>
            <a:ext cx="5157787" cy="823912"/>
          </a:xfrm>
        </p:spPr>
        <p:txBody>
          <a:bodyPr/>
          <a:lstStyle/>
          <a:p>
            <a:r>
              <a:rPr lang="cs-CZ" altLang="cs-CZ"/>
              <a:t>Revize ŠVP </a:t>
            </a:r>
          </a:p>
        </p:txBody>
      </p:sp>
      <p:sp>
        <p:nvSpPr>
          <p:cNvPr id="32771" name="Zástupný obsah 2">
            <a:extLst>
              <a:ext uri="{FF2B5EF4-FFF2-40B4-BE49-F238E27FC236}">
                <a16:creationId xmlns:a16="http://schemas.microsoft.com/office/drawing/2014/main" id="{41F20A66-D273-8AC3-2142-0A3BB6C3FA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2580" y="2215826"/>
            <a:ext cx="5157787" cy="368458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cs-CZ" altLang="cs-CZ" sz="2000"/>
              <a:t>proběhla úprava ŠVP v oblasti IVT a ZSV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sz="2000"/>
              <a:t>další změny proběhnou po pilotáži V5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sz="2000"/>
              <a:t>čekáme na nové RVP ZV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sz="2000"/>
              <a:t>bude probíhat příprava na revizi našeho ŠVP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sz="2000" b="1">
                <a:solidFill>
                  <a:srgbClr val="BC204B"/>
                </a:solidFill>
              </a:rPr>
              <a:t>v úterý více informací k ŠVP</a:t>
            </a:r>
          </a:p>
        </p:txBody>
      </p:sp>
      <p:sp>
        <p:nvSpPr>
          <p:cNvPr id="32772" name="Zástupný text 3">
            <a:extLst>
              <a:ext uri="{FF2B5EF4-FFF2-40B4-BE49-F238E27FC236}">
                <a16:creationId xmlns:a16="http://schemas.microsoft.com/office/drawing/2014/main" id="{A5171EA2-6D44-FD96-0AD1-E879E7DD0E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612" y="1185864"/>
            <a:ext cx="5183188" cy="823912"/>
          </a:xfrm>
        </p:spPr>
        <p:txBody>
          <a:bodyPr/>
          <a:lstStyle/>
          <a:p>
            <a:r>
              <a:rPr lang="cs-CZ" altLang="cs-CZ"/>
              <a:t>ŠVP je k dispozici na TEAMS</a:t>
            </a:r>
          </a:p>
        </p:txBody>
      </p:sp>
      <p:sp>
        <p:nvSpPr>
          <p:cNvPr id="32773" name="Zástupný obsah 4">
            <a:extLst>
              <a:ext uri="{FF2B5EF4-FFF2-40B4-BE49-F238E27FC236}">
                <a16:creationId xmlns:a16="http://schemas.microsoft.com/office/drawing/2014/main" id="{2589830B-0EA0-3770-9F14-C6138CDC08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0612" y="2215826"/>
            <a:ext cx="5183188" cy="368458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cs-CZ" altLang="cs-CZ" sz="2000"/>
              <a:t>IVT dle nového ŠVP od 1.9. I a II a 1. ročník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sz="2000"/>
              <a:t>ZSV dle nového ŠVP od 1.9. 2023 1. ročník</a:t>
            </a:r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181E0982-6139-0C8E-87EC-96FF01704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581" y="-486"/>
            <a:ext cx="8431213" cy="1325563"/>
          </a:xfrm>
        </p:spPr>
        <p:txBody>
          <a:bodyPr/>
          <a:lstStyle/>
          <a:p>
            <a:pPr>
              <a:defRPr/>
            </a:pPr>
            <a:r>
              <a:rPr lang="cs-CZ"/>
              <a:t>Výzva č. 4</a:t>
            </a:r>
          </a:p>
        </p:txBody>
      </p:sp>
      <p:sp>
        <p:nvSpPr>
          <p:cNvPr id="32775" name="Zástupný symbol pro datum 6">
            <a:extLst>
              <a:ext uri="{FF2B5EF4-FFF2-40B4-BE49-F238E27FC236}">
                <a16:creationId xmlns:a16="http://schemas.microsoft.com/office/drawing/2014/main" id="{0D8C17C5-8C6A-8FCE-6161-3D922AC3820C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fld id="{948C93CC-F1D7-46D8-A8CA-C7C119F83FF6}" type="datetime1">
              <a:rPr lang="cs-CZ" altLang="cs-CZ" sz="1200" smtClean="0">
                <a:solidFill>
                  <a:srgbClr val="6F0926"/>
                </a:solidFill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16.04.2025</a:t>
            </a:fld>
            <a:endParaRPr lang="cs-CZ" altLang="cs-CZ" sz="1200">
              <a:solidFill>
                <a:srgbClr val="6F0926"/>
              </a:solidFill>
            </a:endParaRPr>
          </a:p>
        </p:txBody>
      </p:sp>
      <p:sp>
        <p:nvSpPr>
          <p:cNvPr id="32776" name="Zástupný symbol pro číslo snímku 7">
            <a:extLst>
              <a:ext uri="{FF2B5EF4-FFF2-40B4-BE49-F238E27FC236}">
                <a16:creationId xmlns:a16="http://schemas.microsoft.com/office/drawing/2014/main" id="{E1313BE0-3333-E5AD-BC3D-1EF260A721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FA5A02AE-FFAE-463E-A46B-1454BD8C5176}" type="slidenum">
              <a:rPr lang="cs-CZ" altLang="cs-CZ" sz="1200" smtClean="0">
                <a:solidFill>
                  <a:srgbClr val="6F0926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16</a:t>
            </a:fld>
            <a:endParaRPr lang="cs-CZ" altLang="cs-CZ" sz="1200">
              <a:solidFill>
                <a:srgbClr val="6F0926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Zástupný text 1">
            <a:extLst>
              <a:ext uri="{FF2B5EF4-FFF2-40B4-BE49-F238E27FC236}">
                <a16:creationId xmlns:a16="http://schemas.microsoft.com/office/drawing/2014/main" id="{DBF7B764-2CAD-BF08-0768-208DE7BA81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45" y="1016001"/>
            <a:ext cx="5157788" cy="823912"/>
          </a:xfrm>
        </p:spPr>
        <p:txBody>
          <a:bodyPr/>
          <a:lstStyle/>
          <a:p>
            <a:r>
              <a:rPr lang="cs-CZ" altLang="cs-CZ"/>
              <a:t>Plány</a:t>
            </a:r>
          </a:p>
        </p:txBody>
      </p:sp>
      <p:sp>
        <p:nvSpPr>
          <p:cNvPr id="33795" name="Zástupný obsah 2">
            <a:extLst>
              <a:ext uri="{FF2B5EF4-FFF2-40B4-BE49-F238E27FC236}">
                <a16:creationId xmlns:a16="http://schemas.microsoft.com/office/drawing/2014/main" id="{4540E493-ED13-4CA7-E617-331FDC1452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45" y="2031385"/>
            <a:ext cx="4116355" cy="42164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cs-CZ" altLang="cs-CZ" sz="2000"/>
              <a:t>realizace projednaných dohod v rámci jednotlivých předmětů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sz="2000"/>
              <a:t>nasazení V5 ve všech předmětech a ve všech ročnících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sz="2000"/>
              <a:t>schůzky v pololetí po předmětech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sz="2000"/>
              <a:t>řešení průběžných problémů </a:t>
            </a:r>
          </a:p>
          <a:p>
            <a:endParaRPr lang="cs-CZ" altLang="cs-CZ"/>
          </a:p>
        </p:txBody>
      </p:sp>
      <p:sp>
        <p:nvSpPr>
          <p:cNvPr id="33796" name="Zástupný text 3">
            <a:extLst>
              <a:ext uri="{FF2B5EF4-FFF2-40B4-BE49-F238E27FC236}">
                <a16:creationId xmlns:a16="http://schemas.microsoft.com/office/drawing/2014/main" id="{F251BDC2-6BCE-37B0-EFA0-351EDDD963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226633" y="913607"/>
            <a:ext cx="5183188" cy="823912"/>
          </a:xfrm>
        </p:spPr>
        <p:txBody>
          <a:bodyPr/>
          <a:lstStyle/>
          <a:p>
            <a:r>
              <a:rPr lang="cs-CZ" altLang="cs-CZ"/>
              <a:t>Cíl</a:t>
            </a:r>
          </a:p>
        </p:txBody>
      </p:sp>
      <p:sp>
        <p:nvSpPr>
          <p:cNvPr id="33797" name="Zástupný obsah 4">
            <a:extLst>
              <a:ext uri="{FF2B5EF4-FFF2-40B4-BE49-F238E27FC236}">
                <a16:creationId xmlns:a16="http://schemas.microsoft.com/office/drawing/2014/main" id="{53FEEE4D-8B48-A7F8-34D2-8087AF8B1D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226632" y="1839913"/>
            <a:ext cx="6809857" cy="3684587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cs-CZ" altLang="cs-CZ" sz="1800"/>
              <a:t>nastavení standardní úrovně v rámci jednotlivých předmětů na základě ŠVP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sz="1800"/>
              <a:t>snížení množství testů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sz="1800"/>
              <a:t>další rozvoj šikovných, nadaných, zajímajících se (za bonus, nestavět laťku podle nich)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sz="1800"/>
              <a:t>vytvořit větší prostor pro diferenciaci výuky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sz="1800"/>
              <a:t>snížení tlaku na množství probraného učiva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sz="1800"/>
              <a:t>dát větší prostor pro profilaci žáků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sz="1800"/>
              <a:t>větší prostor používat aktivizační metody</a:t>
            </a:r>
          </a:p>
          <a:p>
            <a:endParaRPr lang="cs-CZ" altLang="cs-CZ" sz="1800"/>
          </a:p>
          <a:p>
            <a:endParaRPr lang="cs-CZ" altLang="cs-CZ"/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EFECBC23-1197-5BBF-94D9-61FDC0E04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645" y="0"/>
            <a:ext cx="8431213" cy="1325563"/>
          </a:xfrm>
        </p:spPr>
        <p:txBody>
          <a:bodyPr/>
          <a:lstStyle/>
          <a:p>
            <a:pPr>
              <a:defRPr/>
            </a:pPr>
            <a:r>
              <a:rPr lang="cs-CZ"/>
              <a:t>Výzva č. 5 = V5</a:t>
            </a:r>
          </a:p>
        </p:txBody>
      </p:sp>
      <p:sp>
        <p:nvSpPr>
          <p:cNvPr id="33799" name="Zástupný symbol pro číslo snímku 7">
            <a:extLst>
              <a:ext uri="{FF2B5EF4-FFF2-40B4-BE49-F238E27FC236}">
                <a16:creationId xmlns:a16="http://schemas.microsoft.com/office/drawing/2014/main" id="{3DFF7B39-519C-BF6A-C818-3A4427B278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A62B27E6-1BA6-4DC3-B33B-DBBAD19C0890}" type="slidenum">
              <a:rPr lang="cs-CZ" altLang="cs-CZ" sz="1200" smtClean="0">
                <a:solidFill>
                  <a:srgbClr val="6F0926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17</a:t>
            </a:fld>
            <a:endParaRPr lang="cs-CZ" altLang="cs-CZ" sz="1200">
              <a:solidFill>
                <a:srgbClr val="6F0926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Zástupný text 1">
            <a:extLst>
              <a:ext uri="{FF2B5EF4-FFF2-40B4-BE49-F238E27FC236}">
                <a16:creationId xmlns:a16="http://schemas.microsoft.com/office/drawing/2014/main" id="{D2DA8925-3EF9-B709-F652-80CA5ABCF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8992" y="1085849"/>
            <a:ext cx="5157787" cy="823912"/>
          </a:xfrm>
        </p:spPr>
        <p:txBody>
          <a:bodyPr/>
          <a:lstStyle/>
          <a:p>
            <a:r>
              <a:rPr lang="cs-CZ" altLang="cs-CZ"/>
              <a:t>Podpůrné skupiny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466EED2-5141-8419-6E42-F8F17247F7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8991" y="2019884"/>
            <a:ext cx="5157787" cy="368458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  <a:defRPr/>
            </a:pPr>
            <a:r>
              <a:rPr lang="cs-CZ" sz="2000"/>
              <a:t>ve středu 14:40 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cs-CZ" sz="2000" err="1"/>
              <a:t>kafe</a:t>
            </a:r>
            <a:r>
              <a:rPr lang="cs-CZ" sz="2000"/>
              <a:t> a téma ve sborovně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cs-CZ" sz="2000"/>
              <a:t>zaměřeno na sdílení radostí i strastí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cs-CZ" sz="2000"/>
              <a:t>viz dotazník (na konci prezentace) + navrhněte témata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cs-CZ"/>
          </a:p>
        </p:txBody>
      </p:sp>
      <p:sp>
        <p:nvSpPr>
          <p:cNvPr id="35844" name="Zástupný text 3">
            <a:extLst>
              <a:ext uri="{FF2B5EF4-FFF2-40B4-BE49-F238E27FC236}">
                <a16:creationId xmlns:a16="http://schemas.microsoft.com/office/drawing/2014/main" id="{85494FDD-70B4-85CA-7C39-6A957385D5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08306" y="1102520"/>
            <a:ext cx="5183188" cy="823912"/>
          </a:xfrm>
        </p:spPr>
        <p:txBody>
          <a:bodyPr/>
          <a:lstStyle/>
          <a:p>
            <a:r>
              <a:rPr lang="cs-CZ" altLang="cs-CZ"/>
              <a:t>Navržená témata</a:t>
            </a:r>
          </a:p>
        </p:txBody>
      </p:sp>
      <p:sp>
        <p:nvSpPr>
          <p:cNvPr id="35845" name="Zástupný obsah 4">
            <a:extLst>
              <a:ext uri="{FF2B5EF4-FFF2-40B4-BE49-F238E27FC236}">
                <a16:creationId xmlns:a16="http://schemas.microsoft.com/office/drawing/2014/main" id="{4FC87CA8-A079-17D1-5A76-ACB010F804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82951" y="2094024"/>
            <a:ext cx="5183188" cy="368458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cs-CZ" altLang="cs-CZ" sz="2000">
                <a:solidFill>
                  <a:srgbClr val="BC204B"/>
                </a:solidFill>
              </a:rPr>
              <a:t>třídní učitelé na NG - tripartita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sz="2000"/>
              <a:t>třídní učitelé na VG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sz="2000">
                <a:solidFill>
                  <a:srgbClr val="BC204B"/>
                </a:solidFill>
              </a:rPr>
              <a:t>sdílení dobré praxe z podpory nadaných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sz="2000"/>
              <a:t>sdílení dobré praxe aktivizační metody – dle oborů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sz="2000">
                <a:solidFill>
                  <a:srgbClr val="BC204B"/>
                </a:solidFill>
              </a:rPr>
              <a:t>AI-co s tím?                             </a:t>
            </a:r>
            <a:r>
              <a:rPr lang="cs-CZ" altLang="cs-CZ" sz="2000" b="1">
                <a:solidFill>
                  <a:srgbClr val="BC204B"/>
                </a:solidFill>
              </a:rPr>
              <a:t>…</a:t>
            </a:r>
            <a:r>
              <a:rPr lang="cs-CZ" altLang="cs-CZ" sz="2000"/>
              <a:t>       </a:t>
            </a:r>
          </a:p>
          <a:p>
            <a:endParaRPr lang="cs-CZ" altLang="cs-CZ" sz="2000"/>
          </a:p>
          <a:p>
            <a:endParaRPr lang="cs-CZ" altLang="cs-CZ"/>
          </a:p>
          <a:p>
            <a:endParaRPr lang="cs-CZ" altLang="cs-CZ"/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FAD842E3-AD59-F0AF-C35F-9ABBF4004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992" y="5555"/>
            <a:ext cx="8431213" cy="1325563"/>
          </a:xfrm>
        </p:spPr>
        <p:txBody>
          <a:bodyPr/>
          <a:lstStyle/>
          <a:p>
            <a:pPr>
              <a:defRPr/>
            </a:pPr>
            <a:r>
              <a:rPr lang="cs-CZ"/>
              <a:t>Výzva č. 6 – </a:t>
            </a:r>
            <a:r>
              <a:rPr lang="cs-CZ" err="1"/>
              <a:t>STAROnové</a:t>
            </a:r>
            <a:r>
              <a:rPr lang="cs-CZ">
                <a:sym typeface="Wingdings" panose="05000000000000000000" pitchFamily="2" charset="2"/>
              </a:rPr>
              <a:t></a:t>
            </a:r>
            <a:endParaRPr lang="cs-CZ"/>
          </a:p>
        </p:txBody>
      </p:sp>
      <p:sp>
        <p:nvSpPr>
          <p:cNvPr id="35847" name="Zástupný symbol pro datum 6">
            <a:extLst>
              <a:ext uri="{FF2B5EF4-FFF2-40B4-BE49-F238E27FC236}">
                <a16:creationId xmlns:a16="http://schemas.microsoft.com/office/drawing/2014/main" id="{B65D9A01-385E-4BFB-2622-8954AFEA9241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fld id="{8EDC1941-C861-40F8-BB81-A05D4D4B06B4}" type="datetime1">
              <a:rPr lang="cs-CZ" altLang="cs-CZ" sz="1200" smtClean="0">
                <a:solidFill>
                  <a:srgbClr val="6F0926"/>
                </a:solidFill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16.04.2025</a:t>
            </a:fld>
            <a:endParaRPr lang="cs-CZ" altLang="cs-CZ" sz="1200">
              <a:solidFill>
                <a:srgbClr val="6F0926"/>
              </a:solidFill>
            </a:endParaRPr>
          </a:p>
        </p:txBody>
      </p:sp>
      <p:sp>
        <p:nvSpPr>
          <p:cNvPr id="35848" name="Zástupný symbol pro číslo snímku 7">
            <a:extLst>
              <a:ext uri="{FF2B5EF4-FFF2-40B4-BE49-F238E27FC236}">
                <a16:creationId xmlns:a16="http://schemas.microsoft.com/office/drawing/2014/main" id="{884FB126-B0D2-B095-5BFE-4E6F5C1ABD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145F3755-DEA2-4951-B40D-8DCD45FDA835}" type="slidenum">
              <a:rPr lang="cs-CZ" altLang="cs-CZ" sz="1200" smtClean="0">
                <a:solidFill>
                  <a:srgbClr val="6F0926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18</a:t>
            </a:fld>
            <a:endParaRPr lang="cs-CZ" altLang="cs-CZ" sz="1200">
              <a:solidFill>
                <a:srgbClr val="6F0926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9DD8F13-FAC8-6340-718E-7AD59E241C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4555" y="1586706"/>
            <a:ext cx="5924906" cy="820592"/>
          </a:xfrm>
        </p:spPr>
        <p:txBody>
          <a:bodyPr/>
          <a:lstStyle/>
          <a:p>
            <a:pPr marL="0" indent="0">
              <a:buNone/>
            </a:pPr>
            <a:r>
              <a:rPr lang="cs-CZ">
                <a:solidFill>
                  <a:srgbClr val="BC204B"/>
                </a:solidFill>
              </a:rPr>
              <a:t>WELLBEING</a:t>
            </a:r>
            <a:r>
              <a:rPr lang="cs-CZ"/>
              <a:t> není sprosté slovo!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51BC004E-7E2B-DCFA-D22C-AD9FE3A72D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178207" y="3036887"/>
            <a:ext cx="8848952" cy="3684588"/>
          </a:xfrm>
        </p:spPr>
        <p:txBody>
          <a:bodyPr/>
          <a:lstStyle/>
          <a:p>
            <a:pPr marL="0" indent="0">
              <a:buNone/>
            </a:pPr>
            <a:r>
              <a:rPr lang="cs-CZ">
                <a:solidFill>
                  <a:srgbClr val="BC204B"/>
                </a:solidFill>
              </a:rPr>
              <a:t>WELLBEING</a:t>
            </a:r>
            <a:r>
              <a:rPr lang="cs-CZ"/>
              <a:t> je to, co </a:t>
            </a:r>
            <a:r>
              <a:rPr lang="cs-CZ">
                <a:solidFill>
                  <a:srgbClr val="BC204B"/>
                </a:solidFill>
              </a:rPr>
              <a:t>chceme</a:t>
            </a:r>
            <a:r>
              <a:rPr lang="cs-CZ"/>
              <a:t>…</a:t>
            </a:r>
          </a:p>
          <a:p>
            <a:endParaRPr lang="cs-CZ"/>
          </a:p>
          <a:p>
            <a:pPr marL="0" indent="0">
              <a:buNone/>
            </a:pPr>
            <a:r>
              <a:rPr lang="cs-CZ"/>
              <a:t>	…chceme, aby nám tu </a:t>
            </a:r>
            <a:r>
              <a:rPr lang="cs-CZ" b="1">
                <a:solidFill>
                  <a:srgbClr val="BC204B"/>
                </a:solidFill>
              </a:rPr>
              <a:t>VŠEM</a:t>
            </a:r>
            <a:r>
              <a:rPr lang="cs-CZ"/>
              <a:t> bylo </a:t>
            </a:r>
            <a:r>
              <a:rPr lang="cs-CZ" b="1">
                <a:solidFill>
                  <a:srgbClr val="BC204B"/>
                </a:solidFill>
              </a:rPr>
              <a:t>DOBŘE!</a:t>
            </a:r>
          </a:p>
          <a:p>
            <a:pPr marL="0" indent="0">
              <a:buNone/>
            </a:pPr>
            <a:r>
              <a:rPr lang="cs-CZ"/>
              <a:t>				(…to je snad přirozené!?)</a:t>
            </a:r>
          </a:p>
          <a:p>
            <a:endParaRPr lang="cs-CZ"/>
          </a:p>
          <a:p>
            <a:endParaRPr lang="cs-CZ"/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7E1BBC78-1BE4-B99C-86E3-4C03A0336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653" y="0"/>
            <a:ext cx="8431306" cy="1325563"/>
          </a:xfrm>
        </p:spPr>
        <p:txBody>
          <a:bodyPr/>
          <a:lstStyle/>
          <a:p>
            <a:r>
              <a:rPr lang="cs-CZ"/>
              <a:t>Výzva č.7 - </a:t>
            </a:r>
            <a:r>
              <a:rPr lang="cs-CZ" err="1"/>
              <a:t>wellbeing</a:t>
            </a:r>
            <a:endParaRPr lang="cs-CZ"/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6E2D1D35-9A2F-5618-6EDE-806E21E08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B465449-ADE9-4CAC-A90D-A6D9BC00CAA5}" type="datetime1">
              <a:rPr lang="cs-CZ" smtClean="0"/>
              <a:pPr>
                <a:defRPr/>
              </a:pPr>
              <a:t>16.04.2025</a:t>
            </a:fld>
            <a:endParaRPr lang="cs-CZ"/>
          </a:p>
        </p:txBody>
      </p:sp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871758DE-BFC9-F6B4-77C8-AF468B0A4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83A559-F54D-4EA8-8D35-EA2C114A64B7}" type="slidenum">
              <a:rPr lang="cs-CZ" altLang="cs-CZ" smtClean="0"/>
              <a:pPr>
                <a:defRPr/>
              </a:pPr>
              <a:t>19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2924782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Zástupný text 1">
            <a:extLst>
              <a:ext uri="{FF2B5EF4-FFF2-40B4-BE49-F238E27FC236}">
                <a16:creationId xmlns:a16="http://schemas.microsoft.com/office/drawing/2014/main" id="{1A77C4F7-B91B-F2A3-15DA-154FB93226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altLang="cs-CZ"/>
              <a:t>Dotazník DVPP a </a:t>
            </a:r>
            <a:r>
              <a:rPr lang="cs-CZ" altLang="cs-CZ" err="1"/>
              <a:t>sdílecích</a:t>
            </a:r>
            <a:r>
              <a:rPr lang="cs-CZ" altLang="cs-CZ"/>
              <a:t> skupin</a:t>
            </a:r>
          </a:p>
        </p:txBody>
      </p:sp>
      <p:sp>
        <p:nvSpPr>
          <p:cNvPr id="36867" name="Zástupný obsah 2">
            <a:extLst>
              <a:ext uri="{FF2B5EF4-FFF2-40B4-BE49-F238E27FC236}">
                <a16:creationId xmlns:a16="http://schemas.microsoft.com/office/drawing/2014/main" id="{7EA4112B-7F77-A50F-E7D8-1D5B1E1D70B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cs-CZ" altLang="cs-CZ"/>
              <a:t>pro vstup do dotazníku zmáčkněte CTRL a klikněte </a:t>
            </a:r>
            <a:r>
              <a:rPr lang="cs-CZ" altLang="cs-CZ">
                <a:hlinkClick r:id="rId2"/>
              </a:rPr>
              <a:t>ZDE</a:t>
            </a:r>
            <a:r>
              <a:rPr lang="cs-CZ" altLang="cs-CZ"/>
              <a:t> </a:t>
            </a:r>
          </a:p>
          <a:p>
            <a:endParaRPr lang="cs-CZ" altLang="cs-CZ"/>
          </a:p>
        </p:txBody>
      </p:sp>
      <p:sp>
        <p:nvSpPr>
          <p:cNvPr id="36868" name="Zástupný text 3">
            <a:extLst>
              <a:ext uri="{FF2B5EF4-FFF2-40B4-BE49-F238E27FC236}">
                <a16:creationId xmlns:a16="http://schemas.microsoft.com/office/drawing/2014/main" id="{4B2FC496-E613-6DD3-6109-F28CFF4267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altLang="cs-CZ"/>
              <a:t>Dotazník ZV na vedení školy</a:t>
            </a:r>
          </a:p>
        </p:txBody>
      </p:sp>
      <p:sp>
        <p:nvSpPr>
          <p:cNvPr id="36869" name="Zástupný obsah 4">
            <a:extLst>
              <a:ext uri="{FF2B5EF4-FFF2-40B4-BE49-F238E27FC236}">
                <a16:creationId xmlns:a16="http://schemas.microsoft.com/office/drawing/2014/main" id="{25C49DE3-B8C8-B952-A211-0883F2F399C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cs-CZ" altLang="cs-CZ"/>
              <a:t>pro vstup do dotazníku zmáčkněte CTRL a klikněte </a:t>
            </a:r>
            <a:r>
              <a:rPr lang="cs-CZ" altLang="cs-CZ">
                <a:hlinkClick r:id="rId3"/>
              </a:rPr>
              <a:t>ZDE</a:t>
            </a:r>
            <a:r>
              <a:rPr lang="cs-CZ" altLang="cs-CZ"/>
              <a:t> </a:t>
            </a:r>
          </a:p>
          <a:p>
            <a:pPr marL="0" indent="0">
              <a:buNone/>
            </a:pPr>
            <a:endParaRPr lang="cs-CZ" altLang="cs-CZ"/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9B651873-FE8A-1DE6-A034-ACE683719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431213" cy="1325563"/>
          </a:xfrm>
        </p:spPr>
        <p:txBody>
          <a:bodyPr/>
          <a:lstStyle/>
          <a:p>
            <a:pPr>
              <a:defRPr/>
            </a:pPr>
            <a:r>
              <a:rPr lang="cs-CZ"/>
              <a:t>Dotazníky do 30. 8. 2024</a:t>
            </a:r>
          </a:p>
        </p:txBody>
      </p:sp>
      <p:sp>
        <p:nvSpPr>
          <p:cNvPr id="36871" name="Zástupný symbol pro datum 6">
            <a:extLst>
              <a:ext uri="{FF2B5EF4-FFF2-40B4-BE49-F238E27FC236}">
                <a16:creationId xmlns:a16="http://schemas.microsoft.com/office/drawing/2014/main" id="{9B36F9AD-474C-4837-9607-D56CBC26E0A5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fld id="{6F051387-E9F1-447E-9970-3C6FABFDE112}" type="datetime1">
              <a:rPr lang="cs-CZ" altLang="cs-CZ" sz="1200" smtClean="0">
                <a:solidFill>
                  <a:srgbClr val="6F0926"/>
                </a:solidFill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16.04.2025</a:t>
            </a:fld>
            <a:endParaRPr lang="cs-CZ" altLang="cs-CZ" sz="1200">
              <a:solidFill>
                <a:srgbClr val="6F0926"/>
              </a:solidFill>
            </a:endParaRPr>
          </a:p>
        </p:txBody>
      </p:sp>
      <p:sp>
        <p:nvSpPr>
          <p:cNvPr id="36872" name="Zástupný symbol pro číslo snímku 7">
            <a:extLst>
              <a:ext uri="{FF2B5EF4-FFF2-40B4-BE49-F238E27FC236}">
                <a16:creationId xmlns:a16="http://schemas.microsoft.com/office/drawing/2014/main" id="{BDD49B86-022E-8CD5-FFA1-B8DFA0E18E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5403EC6A-C4D6-45C2-A564-79521A7228E7}" type="slidenum">
              <a:rPr lang="cs-CZ" altLang="cs-CZ" sz="1200" smtClean="0">
                <a:solidFill>
                  <a:srgbClr val="6F0926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20</a:t>
            </a:fld>
            <a:endParaRPr lang="cs-CZ" altLang="cs-CZ" sz="1200">
              <a:solidFill>
                <a:srgbClr val="6F0926"/>
              </a:solidFill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6F2B130D-9F90-7E9B-F10F-FCDE30B26DF8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BA1B02"/>
                </a:solidFill>
                <a:latin typeface="Helvetica Neue"/>
              </a:rPr>
              <a:t>Z 214 4733 782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5518AA49-79D0-E5EB-2E2F-29F8E251A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246" y="2434431"/>
            <a:ext cx="5811546" cy="1989138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/>
              <a:t>Přeji klidný školní rok!</a:t>
            </a:r>
          </a:p>
        </p:txBody>
      </p:sp>
      <p:pic>
        <p:nvPicPr>
          <p:cNvPr id="8" name="Obrázek 7" descr="Rostlina rašící puklinou v betonu">
            <a:extLst>
              <a:ext uri="{FF2B5EF4-FFF2-40B4-BE49-F238E27FC236}">
                <a16:creationId xmlns:a16="http://schemas.microsoft.com/office/drawing/2014/main" id="{019623A0-1DB2-55F6-6315-3348015F8B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140" t="27619" r="17839" b="1225"/>
          <a:stretch/>
        </p:blipFill>
        <p:spPr>
          <a:xfrm>
            <a:off x="6221694" y="2351314"/>
            <a:ext cx="5353060" cy="396551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Gymbos PPT Sablona v0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5" id="{271526B9-C975-EF40-A9C4-3C9B014E03AD}" vid="{04FB9E54-35B7-0D43-9178-4974247017B4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pVersion xmlns="257135d6-8e12-4a51-ab11-01e5dc124c09" xsi:nil="true"/>
    <TeamsChannelId xmlns="257135d6-8e12-4a51-ab11-01e5dc124c09" xsi:nil="true"/>
    <Distribution_Groups xmlns="257135d6-8e12-4a51-ab11-01e5dc124c09" xsi:nil="true"/>
    <Templates xmlns="257135d6-8e12-4a51-ab11-01e5dc124c09" xsi:nil="true"/>
    <Members xmlns="257135d6-8e12-4a51-ab11-01e5dc124c09">
      <UserInfo>
        <DisplayName/>
        <AccountId xsi:nil="true"/>
        <AccountType/>
      </UserInfo>
    </Members>
    <Self_Registration_Enabled xmlns="257135d6-8e12-4a51-ab11-01e5dc124c09" xsi:nil="true"/>
    <Has_Leaders_Only_SectionGroup xmlns="257135d6-8e12-4a51-ab11-01e5dc124c09" xsi:nil="true"/>
    <Invited_Leaders xmlns="257135d6-8e12-4a51-ab11-01e5dc124c09" xsi:nil="true"/>
    <NotebookType xmlns="257135d6-8e12-4a51-ab11-01e5dc124c09" xsi:nil="true"/>
    <LMS_Mappings xmlns="257135d6-8e12-4a51-ab11-01e5dc124c09" xsi:nil="true"/>
    <IsNotebookLocked xmlns="257135d6-8e12-4a51-ab11-01e5dc124c09" xsi:nil="true"/>
    <CultureName xmlns="257135d6-8e12-4a51-ab11-01e5dc124c09" xsi:nil="true"/>
    <Owner xmlns="257135d6-8e12-4a51-ab11-01e5dc124c09">
      <UserInfo>
        <DisplayName/>
        <AccountId xsi:nil="true"/>
        <AccountType/>
      </UserInfo>
    </Owner>
    <TaxCatchAll xmlns="574c1ff2-d1d5-45a9-8428-df6c05542e03" xsi:nil="true"/>
    <DefaultSectionNames xmlns="257135d6-8e12-4a51-ab11-01e5dc124c09" xsi:nil="true"/>
    <Invited_Members xmlns="257135d6-8e12-4a51-ab11-01e5dc124c09" xsi:nil="true"/>
    <Is_Collaboration_Space_Locked xmlns="257135d6-8e12-4a51-ab11-01e5dc124c09" xsi:nil="true"/>
    <Leaders xmlns="257135d6-8e12-4a51-ab11-01e5dc124c09">
      <UserInfo>
        <DisplayName/>
        <AccountId xsi:nil="true"/>
        <AccountType/>
      </UserInfo>
    </Leaders>
    <Math_Settings xmlns="257135d6-8e12-4a51-ab11-01e5dc124c09" xsi:nil="true"/>
    <FolderType xmlns="257135d6-8e12-4a51-ab11-01e5dc124c09" xsi:nil="true"/>
    <lcf76f155ced4ddcb4097134ff3c332f xmlns="257135d6-8e12-4a51-ab11-01e5dc124c09">
      <Terms xmlns="http://schemas.microsoft.com/office/infopath/2007/PartnerControls"/>
    </lcf76f155ced4ddcb4097134ff3c332f>
    <Member_Groups xmlns="257135d6-8e12-4a51-ab11-01e5dc124c09">
      <UserInfo>
        <DisplayName/>
        <AccountId xsi:nil="true"/>
        <AccountType/>
      </UserInfo>
    </Member_Group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1173351C981542A194FE0CE8542159" ma:contentTypeVersion="37" ma:contentTypeDescription="Create a new document." ma:contentTypeScope="" ma:versionID="b9297eed962430b96963cebeee8006a4">
  <xsd:schema xmlns:xsd="http://www.w3.org/2001/XMLSchema" xmlns:xs="http://www.w3.org/2001/XMLSchema" xmlns:p="http://schemas.microsoft.com/office/2006/metadata/properties" xmlns:ns2="257135d6-8e12-4a51-ab11-01e5dc124c09" xmlns:ns3="574c1ff2-d1d5-45a9-8428-df6c05542e03" targetNamespace="http://schemas.microsoft.com/office/2006/metadata/properties" ma:root="true" ma:fieldsID="d5af32f5c2e5ace9d1dff3aae7acf818" ns2:_="" ns3:_="">
    <xsd:import namespace="257135d6-8e12-4a51-ab11-01e5dc124c09"/>
    <xsd:import namespace="574c1ff2-d1d5-45a9-8428-df6c05542e03"/>
    <xsd:element name="properties">
      <xsd:complexType>
        <xsd:sequence>
          <xsd:element name="documentManagement">
            <xsd:complexType>
              <xsd:all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Leaders" minOccurs="0"/>
                <xsd:element ref="ns2:Members" minOccurs="0"/>
                <xsd:element ref="ns2:Member_Groups" minOccurs="0"/>
                <xsd:element ref="ns2:Distribution_Groups" minOccurs="0"/>
                <xsd:element ref="ns2:LMS_Mappings" minOccurs="0"/>
                <xsd:element ref="ns2:Invited_Leaders" minOccurs="0"/>
                <xsd:element ref="ns2:Invited_Members" minOccurs="0"/>
                <xsd:element ref="ns2:Self_Registration_Enabled" minOccurs="0"/>
                <xsd:element ref="ns2:Has_Leaders_Only_SectionGroup" minOccurs="0"/>
                <xsd:element ref="ns2:Is_Collaboration_Space_Locked" minOccurs="0"/>
                <xsd:element ref="ns2:IsNotebookLocked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LengthInSeconds" minOccurs="0"/>
                <xsd:element ref="ns2:MediaServiceObjectDetectorVersion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7135d6-8e12-4a51-ab11-01e5dc124c09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CultureName" ma:index="10" nillable="true" ma:displayName="Culture Name" ma:internalName="CultureName">
      <xsd:simpleType>
        <xsd:restriction base="dms:Text"/>
      </xsd:simpleType>
    </xsd:element>
    <xsd:element name="AppVersion" ma:index="11" nillable="true" ma:displayName="App Version" ma:internalName="AppVersion">
      <xsd:simpleType>
        <xsd:restriction base="dms:Text"/>
      </xsd:simpleType>
    </xsd:element>
    <xsd:element name="TeamsChannelId" ma:index="12" nillable="true" ma:displayName="Teams Channel Id" ma:internalName="TeamsChannelId">
      <xsd:simpleType>
        <xsd:restriction base="dms:Text"/>
      </xsd:simpleType>
    </xsd:element>
    <xsd:element name="Owner" ma:index="13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4" nillable="true" ma:displayName="Math Settings" ma:internalName="Math_Settings">
      <xsd:simpleType>
        <xsd:restriction base="dms:Text"/>
      </xsd:simpleType>
    </xsd:element>
    <xsd:element name="DefaultSectionNames" ma:index="15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6" nillable="true" ma:displayName="Templates" ma:internalName="Templates">
      <xsd:simpleType>
        <xsd:restriction base="dms:Note">
          <xsd:maxLength value="255"/>
        </xsd:restriction>
      </xsd:simpleType>
    </xsd:element>
    <xsd:element name="Leaders" ma:index="17" nillable="true" ma:displayName="Leaders" ma:internalName="Lead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s" ma:index="18" nillable="true" ma:displayName="Members" ma:internalName="Memb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_Groups" ma:index="19" nillable="true" ma:displayName="Member Groups" ma:internalName="Member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0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1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Leaders" ma:index="22" nillable="true" ma:displayName="Invited Leaders" ma:internalName="Invited_Leaders">
      <xsd:simpleType>
        <xsd:restriction base="dms:Note">
          <xsd:maxLength value="255"/>
        </xsd:restriction>
      </xsd:simpleType>
    </xsd:element>
    <xsd:element name="Invited_Members" ma:index="23" nillable="true" ma:displayName="Invited Members" ma:internalName="Invited_Members">
      <xsd:simpleType>
        <xsd:restriction base="dms:Note">
          <xsd:maxLength value="255"/>
        </xsd:restriction>
      </xsd:simpleType>
    </xsd:element>
    <xsd:element name="Self_Registration_Enabled" ma:index="24" nillable="true" ma:displayName="Self Registration Enabled" ma:internalName="Self_Registration_Enabled">
      <xsd:simpleType>
        <xsd:restriction base="dms:Boolean"/>
      </xsd:simpleType>
    </xsd:element>
    <xsd:element name="Has_Leaders_Only_SectionGroup" ma:index="25" nillable="true" ma:displayName="Has Leaders Only SectionGroup" ma:internalName="Has_Leaders_Only_SectionGroup">
      <xsd:simpleType>
        <xsd:restriction base="dms:Boolean"/>
      </xsd:simpleType>
    </xsd:element>
    <xsd:element name="Is_Collaboration_Space_Locked" ma:index="26" nillable="true" ma:displayName="Is Collaboration Space Locked" ma:internalName="Is_Collaboration_Space_Locked">
      <xsd:simpleType>
        <xsd:restriction base="dms:Boolean"/>
      </xsd:simpleType>
    </xsd:element>
    <xsd:element name="IsNotebookLocked" ma:index="27" nillable="true" ma:displayName="Is Notebook Locked" ma:internalName="IsNotebookLocked">
      <xsd:simpleType>
        <xsd:restriction base="dms:Boolean"/>
      </xsd:simpleType>
    </xsd:element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3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3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3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37" nillable="true" ma:taxonomy="true" ma:internalName="lcf76f155ced4ddcb4097134ff3c332f" ma:taxonomyFieldName="MediaServiceImageTags" ma:displayName="Image Tags" ma:readOnly="false" ma:fieldId="{5cf76f15-5ced-4ddc-b409-7134ff3c332f}" ma:taxonomyMulti="true" ma:sspId="522d5c04-637b-417d-8497-cf5340fe36f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3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4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4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4c1ff2-d1d5-45a9-8428-df6c05542e03" elementFormDefault="qualified">
    <xsd:import namespace="http://schemas.microsoft.com/office/2006/documentManagement/types"/>
    <xsd:import namespace="http://schemas.microsoft.com/office/infopath/2007/PartnerControls"/>
    <xsd:element name="TaxCatchAll" ma:index="38" nillable="true" ma:displayName="Taxonomy Catch All Column" ma:hidden="true" ma:list="{676f10a3-a793-4ec2-bf7e-4e813ca2efd4}" ma:internalName="TaxCatchAll" ma:showField="CatchAllData" ma:web="574c1ff2-d1d5-45a9-8428-df6c05542e0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4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4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066ADD3-357E-4EE2-B0A4-FCDFA936D29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9B717D3-960D-476F-8062-CE3FE91AC640}">
  <ds:schemaRefs>
    <ds:schemaRef ds:uri="257135d6-8e12-4a51-ab11-01e5dc124c09"/>
    <ds:schemaRef ds:uri="574c1ff2-d1d5-45a9-8428-df6c05542e03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F7EFD5C-E0CE-4DE8-91E4-8C0465754C9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57135d6-8e12-4a51-ab11-01e5dc124c09"/>
    <ds:schemaRef ds:uri="574c1ff2-d1d5-45a9-8428-df6c05542e0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Gymbos PPT Sablona v01</Template>
  <Application>Microsoft Office PowerPoint</Application>
  <PresentationFormat>Širokoúhlá obrazovka</PresentationFormat>
  <Slides>21</Slides>
  <Notes>0</Notes>
  <HiddenSlides>0</HiddenSlide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21</vt:i4>
      </vt:variant>
    </vt:vector>
  </HeadingPairs>
  <TitlesOfParts>
    <vt:vector size="22" baseType="lpstr">
      <vt:lpstr>Gymbos PPT Sablona v01</vt:lpstr>
      <vt:lpstr>Zahajovací pedagogická rada</vt:lpstr>
      <vt:lpstr>Řízení školy</vt:lpstr>
      <vt:lpstr>Řízení školy</vt:lpstr>
      <vt:lpstr>Edupage  hlavní komunikační kanál!!!</vt:lpstr>
      <vt:lpstr>TeamS a technická podpora</vt:lpstr>
      <vt:lpstr>Projekty</vt:lpstr>
      <vt:lpstr>školní ŘÁD</vt:lpstr>
      <vt:lpstr>Absence</vt:lpstr>
      <vt:lpstr>Organizační pokyny</vt:lpstr>
      <vt:lpstr>Pokyny výuka</vt:lpstr>
      <vt:lpstr>Hospitace</vt:lpstr>
      <vt:lpstr>Doučování a Kroužky</vt:lpstr>
      <vt:lpstr>Výzva č.1 - Nadaní</vt:lpstr>
      <vt:lpstr>Výzva č. 2 - Zpětná vazba a sebehodnocení žáků</vt:lpstr>
      <vt:lpstr>Výzva č. 3 - DVPP</vt:lpstr>
      <vt:lpstr>Výzva č. 4</vt:lpstr>
      <vt:lpstr>Výzva č. 5 = V5</vt:lpstr>
      <vt:lpstr>Výzva č. 6 – STAROnové</vt:lpstr>
      <vt:lpstr>Výzva č.7 - wellbeing</vt:lpstr>
      <vt:lpstr>Dotazníky do 30. 8. 2024</vt:lpstr>
      <vt:lpstr>Přeji klidný školní rok!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svanovska</dc:creator>
  <cp:revision>6</cp:revision>
  <cp:lastPrinted>2024-08-23T07:16:07Z</cp:lastPrinted>
  <dcterms:created xsi:type="dcterms:W3CDTF">2020-08-17T10:21:16Z</dcterms:created>
  <dcterms:modified xsi:type="dcterms:W3CDTF">2025-04-16T20:43:09Z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0x010100861173351C981542A194FE0CE8542159</vt:lpwstr>
  </property>
  <property fmtid="{D5CDD505-2E9C-101B-9397-08002B2CF9AE}" pid="3" name="MediaServiceImageTags">
    <vt:lpwstr/>
  </property>
</Properties>
</file>